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Poppins"/>
      <p:regular r:id="rId46"/>
      <p:bold r:id="rId47"/>
      <p:italic r:id="rId48"/>
      <p:boldItalic r:id="rId49"/>
    </p:embeddedFont>
    <p:embeddedFont>
      <p:font typeface="Bodoni Moda Black"/>
      <p:bold r:id="rId50"/>
      <p:boldItalic r:id="rId51"/>
    </p:embeddedFont>
    <p:embeddedFont>
      <p:font typeface="Montserrat"/>
      <p:regular r:id="rId52"/>
      <p:bold r:id="rId53"/>
      <p:italic r:id="rId54"/>
      <p:boldItalic r:id="rId55"/>
    </p:embeddedFont>
    <p:embeddedFont>
      <p:font typeface="Poppins Black"/>
      <p:bold r:id="rId56"/>
      <p:boldItalic r:id="rId57"/>
    </p:embeddedFont>
    <p:embeddedFont>
      <p:font typeface="Poppins SemiBold"/>
      <p:regular r:id="rId58"/>
      <p:bold r:id="rId59"/>
      <p:italic r:id="rId60"/>
      <p:boldItalic r:id="rId61"/>
    </p:embeddedFont>
    <p:embeddedFont>
      <p:font typeface="Chiv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Poppins-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italic.fntdata"/><Relationship Id="rId47" Type="http://schemas.openxmlformats.org/officeDocument/2006/relationships/font" Target="fonts/Poppins-bold.fntdata"/><Relationship Id="rId49"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hivo-regular.fntdata"/><Relationship Id="rId61" Type="http://schemas.openxmlformats.org/officeDocument/2006/relationships/font" Target="fonts/PoppinsSemiBold-boldItalic.fntdata"/><Relationship Id="rId20" Type="http://schemas.openxmlformats.org/officeDocument/2006/relationships/slide" Target="slides/slide15.xml"/><Relationship Id="rId64" Type="http://schemas.openxmlformats.org/officeDocument/2006/relationships/font" Target="fonts/Chivo-italic.fntdata"/><Relationship Id="rId63" Type="http://schemas.openxmlformats.org/officeDocument/2006/relationships/font" Target="fonts/Chivo-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Chivo-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oppinsSemi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BodoniModaBlack-boldItalic.fntdata"/><Relationship Id="rId50" Type="http://schemas.openxmlformats.org/officeDocument/2006/relationships/font" Target="fonts/BodoniModaBlack-bold.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6.xml"/><Relationship Id="rId55" Type="http://schemas.openxmlformats.org/officeDocument/2006/relationships/font" Target="fonts/Montserrat-boldItalic.fntdata"/><Relationship Id="rId10" Type="http://schemas.openxmlformats.org/officeDocument/2006/relationships/slide" Target="slides/slide5.xml"/><Relationship Id="rId54" Type="http://schemas.openxmlformats.org/officeDocument/2006/relationships/font" Target="fonts/Montserrat-italic.fntdata"/><Relationship Id="rId13" Type="http://schemas.openxmlformats.org/officeDocument/2006/relationships/slide" Target="slides/slide8.xml"/><Relationship Id="rId57" Type="http://schemas.openxmlformats.org/officeDocument/2006/relationships/font" Target="fonts/PoppinsBlack-boldItalic.fntdata"/><Relationship Id="rId12" Type="http://schemas.openxmlformats.org/officeDocument/2006/relationships/slide" Target="slides/slide7.xml"/><Relationship Id="rId56" Type="http://schemas.openxmlformats.org/officeDocument/2006/relationships/font" Target="fonts/PoppinsBlack-bold.fntdata"/><Relationship Id="rId15" Type="http://schemas.openxmlformats.org/officeDocument/2006/relationships/slide" Target="slides/slide10.xml"/><Relationship Id="rId59" Type="http://schemas.openxmlformats.org/officeDocument/2006/relationships/font" Target="fonts/PoppinsSemiBold-bold.fntdata"/><Relationship Id="rId14" Type="http://schemas.openxmlformats.org/officeDocument/2006/relationships/slide" Target="slides/slide9.xml"/><Relationship Id="rId58" Type="http://schemas.openxmlformats.org/officeDocument/2006/relationships/font" Target="fonts/PoppinsSemiBol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f0efd7f72d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f0efd7f72d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0efd7f72d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0efd7f72d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0efd7f72d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f0efd7f72d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f0efd7f72d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f0efd7f72d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f0efd7f72d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f0efd7f72d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f0efd7f72d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f0efd7f72d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0efd7f72d_0_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f0efd7f72d_0_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f0efd7f72d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f0efd7f72d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f0efd7f72d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f0efd7f72d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f0efd7f72d_0_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f0efd7f72d_0_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f0efd7f72d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f0efd7f72d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f2814492c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f2814492c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f2814492c8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f2814492c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595959"/>
                </a:solidFill>
              </a:rPr>
              <a:t>Related to the personality and emotional behavior of customers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f2814492c8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f2814492c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f2814492c8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f2814492c8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f2814492c8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f2814492c8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f0efd7f72d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f0efd7f72d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f2814492c8_1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f2814492c8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Netflix is so popular it is now a household name and even has its own catchphrase “netflix and chill” but how did they get so popular? And how have they developed their brand so well?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2814492c8_1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f2814492c8_1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Netflix is so popular it is now a household name and even has its own catchphrase “netflix and chill” but how did they get so popular? And how have they developed their brand so well?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f2814492c8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f2814492c8_1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Netflix is so popular it is now a household name and even has its own catchphrase “netflix and chill” but how did they get so popular? And how have they developed their brand so well?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f2814492c8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2f2814492c8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f0efd7f72d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f0efd7f72d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f2814492c8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f2814492c8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f2814492c8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f2814492c8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f2814492c8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f2814492c8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f0efd7f72d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f0efd7f72d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f30670d17c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f30670d17c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f30670d17c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f30670d17c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f30670d17c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f30670d17c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f30670d17c_2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f30670d17c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f30670d17c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f30670d17c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f30670d17c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f30670d17c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f0efd7f72d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f0efd7f72d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f30670d17c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f30670d17c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f0efd7f72d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f0efd7f72d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f0efd7f72d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f0efd7f72d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f0efd7f72d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f0efd7f72d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0efd7f72d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f0efd7f72d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f0efd7f72d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f0efd7f72d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5.jpg"/><Relationship Id="rId6"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hyperlink" Target="https://youtu.be/KAOdjqyG37A?si=UKUM9gT88XYzj87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0.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53" name="Shape 53"/>
        <p:cNvGrpSpPr/>
        <p:nvPr/>
      </p:nvGrpSpPr>
      <p:grpSpPr>
        <a:xfrm>
          <a:off x="0" y="0"/>
          <a:ext cx="0" cy="0"/>
          <a:chOff x="0" y="0"/>
          <a:chExt cx="0" cy="0"/>
        </a:xfrm>
      </p:grpSpPr>
      <p:sp>
        <p:nvSpPr>
          <p:cNvPr id="54" name="Google Shape;54;p13"/>
          <p:cNvSpPr txBox="1"/>
          <p:nvPr/>
        </p:nvSpPr>
        <p:spPr>
          <a:xfrm>
            <a:off x="2165100" y="2224500"/>
            <a:ext cx="69789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900">
                <a:solidFill>
                  <a:schemeClr val="dk1"/>
                </a:solidFill>
                <a:latin typeface="Poppins"/>
                <a:ea typeface="Poppins"/>
                <a:cs typeface="Poppins"/>
                <a:sym typeface="Poppins"/>
              </a:rPr>
              <a:t>Welcome to</a:t>
            </a:r>
            <a:endParaRPr b="1" sz="5900">
              <a:solidFill>
                <a:schemeClr val="dk1"/>
              </a:solidFill>
              <a:latin typeface="Poppins"/>
              <a:ea typeface="Poppins"/>
              <a:cs typeface="Poppins"/>
              <a:sym typeface="Poppins"/>
            </a:endParaRPr>
          </a:p>
          <a:p>
            <a:pPr indent="0" lvl="0" marL="0" rtl="0" algn="l">
              <a:spcBef>
                <a:spcPts val="0"/>
              </a:spcBef>
              <a:spcAft>
                <a:spcPts val="0"/>
              </a:spcAft>
              <a:buNone/>
            </a:pPr>
            <a:r>
              <a:rPr b="1" lang="en" sz="5900">
                <a:solidFill>
                  <a:schemeClr val="dk1"/>
                </a:solidFill>
                <a:latin typeface="Poppins"/>
                <a:ea typeface="Poppins"/>
                <a:cs typeface="Poppins"/>
                <a:sym typeface="Poppins"/>
              </a:rPr>
              <a:t>MarketMinds</a:t>
            </a:r>
            <a:endParaRPr b="1" sz="5900">
              <a:solidFill>
                <a:schemeClr val="dk1"/>
              </a:solidFill>
              <a:latin typeface="Poppins"/>
              <a:ea typeface="Poppins"/>
              <a:cs typeface="Poppins"/>
              <a:sym typeface="Poppins"/>
            </a:endParaRPr>
          </a:p>
        </p:txBody>
      </p:sp>
      <p:sp>
        <p:nvSpPr>
          <p:cNvPr id="55" name="Google Shape;55;p13"/>
          <p:cNvSpPr/>
          <p:nvPr/>
        </p:nvSpPr>
        <p:spPr>
          <a:xfrm>
            <a:off x="0" y="0"/>
            <a:ext cx="9144000" cy="1694400"/>
          </a:xfrm>
          <a:prstGeom prst="rect">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 name="Google Shape;56;p13" title="IMG_7082.PNG"/>
          <p:cNvPicPr preferRelativeResize="0"/>
          <p:nvPr/>
        </p:nvPicPr>
        <p:blipFill rotWithShape="1">
          <a:blip r:embed="rId3">
            <a:alphaModFix/>
          </a:blip>
          <a:srcRect b="36020" l="29477" r="26820" t="18465"/>
          <a:stretch/>
        </p:blipFill>
        <p:spPr>
          <a:xfrm>
            <a:off x="207775" y="2057875"/>
            <a:ext cx="2081400" cy="2167625"/>
          </a:xfrm>
          <a:prstGeom prst="rect">
            <a:avLst/>
          </a:prstGeom>
          <a:noFill/>
          <a:ln>
            <a:noFill/>
          </a:ln>
        </p:spPr>
      </p:pic>
      <p:pic>
        <p:nvPicPr>
          <p:cNvPr id="57" name="Google Shape;57;p13" title="MarketMinds Important.png"/>
          <p:cNvPicPr preferRelativeResize="0"/>
          <p:nvPr/>
        </p:nvPicPr>
        <p:blipFill rotWithShape="1">
          <a:blip r:embed="rId4">
            <a:alphaModFix/>
          </a:blip>
          <a:srcRect b="0" l="41002" r="0" t="0"/>
          <a:stretch/>
        </p:blipFill>
        <p:spPr>
          <a:xfrm>
            <a:off x="7366875" y="0"/>
            <a:ext cx="1777123" cy="1694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68" name="Shape 168"/>
        <p:cNvGrpSpPr/>
        <p:nvPr/>
      </p:nvGrpSpPr>
      <p:grpSpPr>
        <a:xfrm>
          <a:off x="0" y="0"/>
          <a:ext cx="0" cy="0"/>
          <a:chOff x="0" y="0"/>
          <a:chExt cx="0" cy="0"/>
        </a:xfrm>
      </p:grpSpPr>
      <p:sp>
        <p:nvSpPr>
          <p:cNvPr id="169" name="Google Shape;169;p22"/>
          <p:cNvSpPr/>
          <p:nvPr/>
        </p:nvSpPr>
        <p:spPr>
          <a:xfrm>
            <a:off x="384125" y="1469900"/>
            <a:ext cx="3504300" cy="2543700"/>
          </a:xfrm>
          <a:prstGeom prst="roundRect">
            <a:avLst>
              <a:gd fmla="val 16667" name="adj"/>
            </a:avLst>
          </a:prstGeom>
          <a:solidFill>
            <a:srgbClr val="0FE777">
              <a:alpha val="12270"/>
            </a:srgbClr>
          </a:solidFill>
          <a:ln cap="flat" cmpd="sng" w="38100">
            <a:solidFill>
              <a:srgbClr val="0CDD7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0" name="Google Shape;170;p22"/>
          <p:cNvSpPr txBox="1"/>
          <p:nvPr/>
        </p:nvSpPr>
        <p:spPr>
          <a:xfrm>
            <a:off x="541875" y="1524774"/>
            <a:ext cx="3055500" cy="19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solidFill>
                  <a:srgbClr val="0CDD70"/>
                </a:solidFill>
                <a:latin typeface="Chivo"/>
                <a:ea typeface="Chivo"/>
                <a:cs typeface="Chivo"/>
                <a:sym typeface="Chivo"/>
              </a:rPr>
              <a:t>Definition</a:t>
            </a:r>
            <a:r>
              <a:rPr lang="en" sz="1300">
                <a:solidFill>
                  <a:srgbClr val="785AA3"/>
                </a:solidFill>
                <a:latin typeface="Chivo"/>
                <a:ea typeface="Chivo"/>
                <a:cs typeface="Chivo"/>
                <a:sym typeface="Chivo"/>
              </a:rPr>
              <a:t>: </a:t>
            </a:r>
            <a:r>
              <a:rPr lang="en" sz="1300">
                <a:solidFill>
                  <a:schemeClr val="dk1"/>
                </a:solidFill>
                <a:latin typeface="Chivo"/>
                <a:ea typeface="Chivo"/>
                <a:cs typeface="Chivo"/>
                <a:sym typeface="Chivo"/>
              </a:rPr>
              <a:t>How much the customers are </a:t>
            </a:r>
            <a:r>
              <a:rPr b="1" lang="en" sz="1300" u="sng">
                <a:solidFill>
                  <a:schemeClr val="dk1"/>
                </a:solidFill>
                <a:latin typeface="Chivo"/>
                <a:ea typeface="Chivo"/>
                <a:cs typeface="Chivo"/>
                <a:sym typeface="Chivo"/>
              </a:rPr>
              <a:t>willing</a:t>
            </a:r>
            <a:r>
              <a:rPr lang="en" sz="1300">
                <a:solidFill>
                  <a:schemeClr val="dk1"/>
                </a:solidFill>
                <a:latin typeface="Chivo"/>
                <a:ea typeface="Chivo"/>
                <a:cs typeface="Chivo"/>
                <a:sym typeface="Chivo"/>
              </a:rPr>
              <a:t> to pay for the product.</a:t>
            </a:r>
            <a:endParaRPr sz="1300">
              <a:solidFill>
                <a:schemeClr val="dk1"/>
              </a:solidFill>
              <a:latin typeface="Chivo"/>
              <a:ea typeface="Chivo"/>
              <a:cs typeface="Chivo"/>
              <a:sym typeface="Chivo"/>
            </a:endParaRPr>
          </a:p>
          <a:p>
            <a:pPr indent="-311150" lvl="0" marL="457200" rtl="0" algn="l">
              <a:spcBef>
                <a:spcPts val="0"/>
              </a:spcBef>
              <a:spcAft>
                <a:spcPts val="0"/>
              </a:spcAft>
              <a:buClr>
                <a:schemeClr val="dk1"/>
              </a:buClr>
              <a:buSzPts val="1300"/>
              <a:buFont typeface="Chivo"/>
              <a:buChar char="➔"/>
            </a:pPr>
            <a:r>
              <a:rPr lang="en" sz="1300">
                <a:solidFill>
                  <a:schemeClr val="dk1"/>
                </a:solidFill>
                <a:latin typeface="Chivo"/>
                <a:ea typeface="Chivo"/>
                <a:cs typeface="Chivo"/>
                <a:sym typeface="Chivo"/>
              </a:rPr>
              <a:t>Can’t be too</a:t>
            </a:r>
            <a:r>
              <a:rPr b="1" lang="en" sz="1300" u="sng">
                <a:solidFill>
                  <a:schemeClr val="dk1"/>
                </a:solidFill>
                <a:latin typeface="Chivo"/>
                <a:ea typeface="Chivo"/>
                <a:cs typeface="Chivo"/>
                <a:sym typeface="Chivo"/>
              </a:rPr>
              <a:t> </a:t>
            </a:r>
            <a:r>
              <a:rPr b="1" i="1" lang="en" sz="1300" u="sng">
                <a:solidFill>
                  <a:schemeClr val="dk1"/>
                </a:solidFill>
                <a:latin typeface="Chivo"/>
                <a:ea typeface="Chivo"/>
                <a:cs typeface="Chivo"/>
                <a:sym typeface="Chivo"/>
              </a:rPr>
              <a:t>high</a:t>
            </a:r>
            <a:r>
              <a:rPr b="1" lang="en" sz="1300" u="sng">
                <a:solidFill>
                  <a:schemeClr val="dk1"/>
                </a:solidFill>
                <a:latin typeface="Chivo"/>
                <a:ea typeface="Chivo"/>
                <a:cs typeface="Chivo"/>
                <a:sym typeface="Chivo"/>
              </a:rPr>
              <a:t> </a:t>
            </a:r>
            <a:endParaRPr b="1" sz="1300" u="sng">
              <a:solidFill>
                <a:schemeClr val="dk1"/>
              </a:solidFill>
              <a:latin typeface="Chivo"/>
              <a:ea typeface="Chivo"/>
              <a:cs typeface="Chivo"/>
              <a:sym typeface="Chivo"/>
            </a:endParaRPr>
          </a:p>
          <a:p>
            <a:pPr indent="-311150" lvl="0" marL="457200" rtl="0" algn="l">
              <a:spcBef>
                <a:spcPts val="0"/>
              </a:spcBef>
              <a:spcAft>
                <a:spcPts val="0"/>
              </a:spcAft>
              <a:buClr>
                <a:schemeClr val="dk1"/>
              </a:buClr>
              <a:buSzPts val="1300"/>
              <a:buFont typeface="Chivo"/>
              <a:buChar char="➔"/>
            </a:pPr>
            <a:r>
              <a:rPr lang="en" sz="1300">
                <a:solidFill>
                  <a:schemeClr val="dk1"/>
                </a:solidFill>
                <a:latin typeface="Chivo"/>
                <a:ea typeface="Chivo"/>
                <a:cs typeface="Chivo"/>
                <a:sym typeface="Chivo"/>
              </a:rPr>
              <a:t>Can’t be too</a:t>
            </a:r>
            <a:r>
              <a:rPr i="1" lang="en" sz="1300">
                <a:solidFill>
                  <a:schemeClr val="dk1"/>
                </a:solidFill>
                <a:latin typeface="Chivo"/>
                <a:ea typeface="Chivo"/>
                <a:cs typeface="Chivo"/>
                <a:sym typeface="Chivo"/>
              </a:rPr>
              <a:t> </a:t>
            </a:r>
            <a:r>
              <a:rPr b="1" i="1" lang="en" sz="1300" u="sng">
                <a:solidFill>
                  <a:schemeClr val="dk1"/>
                </a:solidFill>
                <a:latin typeface="Chivo"/>
                <a:ea typeface="Chivo"/>
                <a:cs typeface="Chivo"/>
                <a:sym typeface="Chivo"/>
              </a:rPr>
              <a:t>low</a:t>
            </a:r>
            <a:endParaRPr b="1" i="1" sz="1300" u="sng">
              <a:solidFill>
                <a:schemeClr val="dk1"/>
              </a:solidFill>
              <a:latin typeface="Chivo"/>
              <a:ea typeface="Chivo"/>
              <a:cs typeface="Chivo"/>
              <a:sym typeface="Chivo"/>
            </a:endParaRPr>
          </a:p>
          <a:p>
            <a:pPr indent="0" lvl="0" marL="0" rtl="0" algn="l">
              <a:spcBef>
                <a:spcPts val="0"/>
              </a:spcBef>
              <a:spcAft>
                <a:spcPts val="0"/>
              </a:spcAft>
              <a:buNone/>
            </a:pPr>
            <a:r>
              <a:t/>
            </a:r>
            <a:endParaRPr sz="1300">
              <a:solidFill>
                <a:schemeClr val="dk1"/>
              </a:solidFill>
              <a:latin typeface="Chivo"/>
              <a:ea typeface="Chivo"/>
              <a:cs typeface="Chivo"/>
              <a:sym typeface="Chivo"/>
            </a:endParaRPr>
          </a:p>
          <a:p>
            <a:pPr indent="0" lvl="0" marL="0" rtl="0" algn="l">
              <a:spcBef>
                <a:spcPts val="0"/>
              </a:spcBef>
              <a:spcAft>
                <a:spcPts val="0"/>
              </a:spcAft>
              <a:buNone/>
            </a:pPr>
            <a:r>
              <a:t/>
            </a:r>
            <a:endParaRPr sz="1300">
              <a:solidFill>
                <a:schemeClr val="dk1"/>
              </a:solidFill>
              <a:latin typeface="Chivo"/>
              <a:ea typeface="Chivo"/>
              <a:cs typeface="Chivo"/>
              <a:sym typeface="Chivo"/>
            </a:endParaRPr>
          </a:p>
          <a:p>
            <a:pPr indent="0" lvl="0" marL="0" rtl="0" algn="l">
              <a:spcBef>
                <a:spcPts val="0"/>
              </a:spcBef>
              <a:spcAft>
                <a:spcPts val="0"/>
              </a:spcAft>
              <a:buNone/>
            </a:pPr>
            <a:r>
              <a:t/>
            </a:r>
            <a:endParaRPr sz="1300">
              <a:solidFill>
                <a:schemeClr val="dk1"/>
              </a:solidFill>
              <a:latin typeface="Chivo"/>
              <a:ea typeface="Chivo"/>
              <a:cs typeface="Chivo"/>
              <a:sym typeface="Chivo"/>
            </a:endParaRPr>
          </a:p>
          <a:p>
            <a:pPr indent="0" lvl="0" marL="0" rtl="0" algn="l">
              <a:spcBef>
                <a:spcPts val="0"/>
              </a:spcBef>
              <a:spcAft>
                <a:spcPts val="0"/>
              </a:spcAft>
              <a:buNone/>
            </a:pPr>
            <a:r>
              <a:rPr lang="en" sz="1300">
                <a:solidFill>
                  <a:schemeClr val="dk1"/>
                </a:solidFill>
                <a:latin typeface="Chivo"/>
                <a:ea typeface="Chivo"/>
                <a:cs typeface="Chivo"/>
                <a:sym typeface="Chivo"/>
              </a:rPr>
              <a:t>The price should….</a:t>
            </a:r>
            <a:endParaRPr sz="1300">
              <a:solidFill>
                <a:schemeClr val="dk1"/>
              </a:solidFill>
              <a:latin typeface="Chivo"/>
              <a:ea typeface="Chivo"/>
              <a:cs typeface="Chivo"/>
              <a:sym typeface="Chivo"/>
            </a:endParaRPr>
          </a:p>
          <a:p>
            <a:pPr indent="-311150" lvl="0" marL="457200" rtl="0" algn="l">
              <a:spcBef>
                <a:spcPts val="0"/>
              </a:spcBef>
              <a:spcAft>
                <a:spcPts val="0"/>
              </a:spcAft>
              <a:buClr>
                <a:schemeClr val="dk1"/>
              </a:buClr>
              <a:buSzPts val="1300"/>
              <a:buFont typeface="Chivo"/>
              <a:buAutoNum type="arabicPeriod"/>
            </a:pPr>
            <a:r>
              <a:rPr lang="en" sz="1300">
                <a:solidFill>
                  <a:schemeClr val="dk1"/>
                </a:solidFill>
                <a:latin typeface="Chivo"/>
                <a:ea typeface="Chivo"/>
                <a:cs typeface="Chivo"/>
                <a:sym typeface="Chivo"/>
              </a:rPr>
              <a:t>Reflect the </a:t>
            </a:r>
            <a:r>
              <a:rPr b="1" lang="en" sz="1300" u="sng">
                <a:solidFill>
                  <a:schemeClr val="dk1"/>
                </a:solidFill>
                <a:latin typeface="Chivo"/>
                <a:ea typeface="Chivo"/>
                <a:cs typeface="Chivo"/>
                <a:sym typeface="Chivo"/>
              </a:rPr>
              <a:t>quality</a:t>
            </a:r>
            <a:r>
              <a:rPr lang="en" sz="1300">
                <a:solidFill>
                  <a:schemeClr val="dk1"/>
                </a:solidFill>
                <a:latin typeface="Chivo"/>
                <a:ea typeface="Chivo"/>
                <a:cs typeface="Chivo"/>
                <a:sym typeface="Chivo"/>
              </a:rPr>
              <a:t> of the product</a:t>
            </a:r>
            <a:endParaRPr sz="1300">
              <a:solidFill>
                <a:schemeClr val="dk1"/>
              </a:solidFill>
              <a:latin typeface="Chivo"/>
              <a:ea typeface="Chivo"/>
              <a:cs typeface="Chivo"/>
              <a:sym typeface="Chivo"/>
            </a:endParaRPr>
          </a:p>
          <a:p>
            <a:pPr indent="-311150" lvl="0" marL="457200" rtl="0" algn="l">
              <a:spcBef>
                <a:spcPts val="0"/>
              </a:spcBef>
              <a:spcAft>
                <a:spcPts val="0"/>
              </a:spcAft>
              <a:buClr>
                <a:schemeClr val="dk1"/>
              </a:buClr>
              <a:buSzPts val="1300"/>
              <a:buFont typeface="Chivo"/>
              <a:buAutoNum type="arabicPeriod"/>
            </a:pPr>
            <a:r>
              <a:rPr lang="en" sz="1300">
                <a:solidFill>
                  <a:schemeClr val="dk1"/>
                </a:solidFill>
                <a:latin typeface="Chivo"/>
                <a:ea typeface="Chivo"/>
                <a:cs typeface="Chivo"/>
                <a:sym typeface="Chivo"/>
              </a:rPr>
              <a:t>Be </a:t>
            </a:r>
            <a:r>
              <a:rPr b="1" lang="en" sz="1300" u="sng">
                <a:solidFill>
                  <a:schemeClr val="dk1"/>
                </a:solidFill>
                <a:latin typeface="Chivo"/>
                <a:ea typeface="Chivo"/>
                <a:cs typeface="Chivo"/>
                <a:sym typeface="Chivo"/>
              </a:rPr>
              <a:t>profitable</a:t>
            </a:r>
            <a:r>
              <a:rPr lang="en" sz="1300">
                <a:solidFill>
                  <a:schemeClr val="dk1"/>
                </a:solidFill>
                <a:latin typeface="Chivo"/>
                <a:ea typeface="Chivo"/>
                <a:cs typeface="Chivo"/>
                <a:sym typeface="Chivo"/>
              </a:rPr>
              <a:t> for the business</a:t>
            </a:r>
            <a:endParaRPr sz="1300">
              <a:solidFill>
                <a:schemeClr val="dk1"/>
              </a:solidFill>
              <a:latin typeface="Chivo"/>
              <a:ea typeface="Chivo"/>
              <a:cs typeface="Chivo"/>
              <a:sym typeface="Chivo"/>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p:txBody>
      </p:sp>
      <p:pic>
        <p:nvPicPr>
          <p:cNvPr id="171" name="Google Shape;171;p22"/>
          <p:cNvPicPr preferRelativeResize="0"/>
          <p:nvPr/>
        </p:nvPicPr>
        <p:blipFill>
          <a:blip r:embed="rId3">
            <a:alphaModFix/>
          </a:blip>
          <a:stretch>
            <a:fillRect/>
          </a:stretch>
        </p:blipFill>
        <p:spPr>
          <a:xfrm>
            <a:off x="4501675" y="1589050"/>
            <a:ext cx="1693425" cy="1693425"/>
          </a:xfrm>
          <a:prstGeom prst="rect">
            <a:avLst/>
          </a:prstGeom>
          <a:noFill/>
          <a:ln>
            <a:noFill/>
          </a:ln>
        </p:spPr>
      </p:pic>
      <p:pic>
        <p:nvPicPr>
          <p:cNvPr id="172" name="Google Shape;172;p22"/>
          <p:cNvPicPr preferRelativeResize="0"/>
          <p:nvPr/>
        </p:nvPicPr>
        <p:blipFill>
          <a:blip r:embed="rId4">
            <a:alphaModFix/>
          </a:blip>
          <a:stretch>
            <a:fillRect/>
          </a:stretch>
        </p:blipFill>
        <p:spPr>
          <a:xfrm>
            <a:off x="6916825" y="1622650"/>
            <a:ext cx="1626226" cy="1626226"/>
          </a:xfrm>
          <a:prstGeom prst="rect">
            <a:avLst/>
          </a:prstGeom>
          <a:noFill/>
          <a:ln>
            <a:noFill/>
          </a:ln>
        </p:spPr>
      </p:pic>
      <p:sp>
        <p:nvSpPr>
          <p:cNvPr id="173" name="Google Shape;173;p22"/>
          <p:cNvSpPr txBox="1"/>
          <p:nvPr/>
        </p:nvSpPr>
        <p:spPr>
          <a:xfrm>
            <a:off x="4750750" y="3625550"/>
            <a:ext cx="1285800" cy="512100"/>
          </a:xfrm>
          <a:prstGeom prst="rect">
            <a:avLst/>
          </a:prstGeom>
          <a:solidFill>
            <a:srgbClr val="0FE777">
              <a:alpha val="1227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0FE777"/>
                </a:solidFill>
                <a:latin typeface="Chivo"/>
                <a:ea typeface="Chivo"/>
                <a:cs typeface="Chivo"/>
                <a:sym typeface="Chivo"/>
              </a:rPr>
              <a:t>$4</a:t>
            </a:r>
            <a:endParaRPr sz="2300">
              <a:solidFill>
                <a:srgbClr val="0FE777"/>
              </a:solidFill>
              <a:latin typeface="Chivo"/>
              <a:ea typeface="Chivo"/>
              <a:cs typeface="Chivo"/>
              <a:sym typeface="Chivo"/>
            </a:endParaRPr>
          </a:p>
        </p:txBody>
      </p:sp>
      <p:sp>
        <p:nvSpPr>
          <p:cNvPr id="174" name="Google Shape;174;p22"/>
          <p:cNvSpPr txBox="1"/>
          <p:nvPr/>
        </p:nvSpPr>
        <p:spPr>
          <a:xfrm>
            <a:off x="7087038" y="3625550"/>
            <a:ext cx="1285800" cy="512100"/>
          </a:xfrm>
          <a:prstGeom prst="rect">
            <a:avLst/>
          </a:prstGeom>
          <a:solidFill>
            <a:srgbClr val="0FE777">
              <a:alpha val="1227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300">
                <a:solidFill>
                  <a:srgbClr val="0FE777"/>
                </a:solidFill>
                <a:latin typeface="Chivo"/>
                <a:ea typeface="Chivo"/>
                <a:cs typeface="Chivo"/>
                <a:sym typeface="Chivo"/>
              </a:rPr>
              <a:t>$45</a:t>
            </a:r>
            <a:endParaRPr sz="2300">
              <a:solidFill>
                <a:srgbClr val="0FE777"/>
              </a:solidFill>
              <a:latin typeface="Chivo"/>
              <a:ea typeface="Chivo"/>
              <a:cs typeface="Chivo"/>
              <a:sym typeface="Chivo"/>
            </a:endParaRPr>
          </a:p>
        </p:txBody>
      </p:sp>
      <p:sp>
        <p:nvSpPr>
          <p:cNvPr id="175" name="Google Shape;175;p22"/>
          <p:cNvSpPr txBox="1"/>
          <p:nvPr/>
        </p:nvSpPr>
        <p:spPr>
          <a:xfrm>
            <a:off x="5119800" y="869875"/>
            <a:ext cx="3304200" cy="6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CDD70"/>
                </a:solidFill>
                <a:latin typeface="Chivo"/>
                <a:ea typeface="Chivo"/>
                <a:cs typeface="Chivo"/>
                <a:sym typeface="Chivo"/>
              </a:rPr>
              <a:t>Guess the PRICE!!</a:t>
            </a:r>
            <a:endParaRPr sz="2500">
              <a:solidFill>
                <a:srgbClr val="0CDD70"/>
              </a:solidFill>
              <a:latin typeface="Chivo"/>
              <a:ea typeface="Chivo"/>
              <a:cs typeface="Chivo"/>
              <a:sym typeface="Chivo"/>
            </a:endParaRPr>
          </a:p>
        </p:txBody>
      </p:sp>
      <p:sp>
        <p:nvSpPr>
          <p:cNvPr id="176" name="Google Shape;176;p22"/>
          <p:cNvSpPr txBox="1"/>
          <p:nvPr/>
        </p:nvSpPr>
        <p:spPr>
          <a:xfrm>
            <a:off x="720000" y="4318500"/>
            <a:ext cx="35718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6262"/>
                </a:solidFill>
                <a:latin typeface="Chivo"/>
                <a:ea typeface="Chivo"/>
                <a:cs typeface="Chivo"/>
                <a:sym typeface="Chivo"/>
              </a:rPr>
              <a:t>BIG IDEA: How much does the product cost?</a:t>
            </a:r>
            <a:endParaRPr sz="1300">
              <a:solidFill>
                <a:srgbClr val="FF6262"/>
              </a:solidFill>
              <a:latin typeface="Chivo"/>
              <a:ea typeface="Chivo"/>
              <a:cs typeface="Chivo"/>
              <a:sym typeface="Chivo"/>
            </a:endParaRPr>
          </a:p>
        </p:txBody>
      </p:sp>
      <p:sp>
        <p:nvSpPr>
          <p:cNvPr id="177" name="Google Shape;177;p22"/>
          <p:cNvSpPr/>
          <p:nvPr/>
        </p:nvSpPr>
        <p:spPr>
          <a:xfrm>
            <a:off x="384125" y="246950"/>
            <a:ext cx="3055500" cy="729000"/>
          </a:xfrm>
          <a:prstGeom prst="roundRect">
            <a:avLst>
              <a:gd fmla="val 16667" name="adj"/>
            </a:avLst>
          </a:prstGeom>
          <a:solidFill>
            <a:srgbClr val="0CDD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2"/>
          <p:cNvSpPr txBox="1"/>
          <p:nvPr/>
        </p:nvSpPr>
        <p:spPr>
          <a:xfrm>
            <a:off x="630125" y="305750"/>
            <a:ext cx="26928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1"/>
                </a:solidFill>
                <a:latin typeface="Poppins"/>
                <a:ea typeface="Poppins"/>
                <a:cs typeface="Poppins"/>
                <a:sym typeface="Poppins"/>
              </a:rPr>
              <a:t>3.   </a:t>
            </a:r>
            <a:r>
              <a:rPr b="1" lang="en" sz="2900" u="sng">
                <a:solidFill>
                  <a:schemeClr val="lt1"/>
                </a:solidFill>
                <a:latin typeface="Poppins"/>
                <a:ea typeface="Poppins"/>
                <a:cs typeface="Poppins"/>
                <a:sym typeface="Poppins"/>
              </a:rPr>
              <a:t>Price</a:t>
            </a:r>
            <a:endParaRPr b="1" sz="2900" u="sng">
              <a:solidFill>
                <a:schemeClr val="lt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82" name="Shape 182"/>
        <p:cNvGrpSpPr/>
        <p:nvPr/>
      </p:nvGrpSpPr>
      <p:grpSpPr>
        <a:xfrm>
          <a:off x="0" y="0"/>
          <a:ext cx="0" cy="0"/>
          <a:chOff x="0" y="0"/>
          <a:chExt cx="0" cy="0"/>
        </a:xfrm>
      </p:grpSpPr>
      <p:sp>
        <p:nvSpPr>
          <p:cNvPr id="183" name="Google Shape;183;p23"/>
          <p:cNvSpPr txBox="1"/>
          <p:nvPr/>
        </p:nvSpPr>
        <p:spPr>
          <a:xfrm>
            <a:off x="730025" y="1474649"/>
            <a:ext cx="3055500" cy="195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CD300"/>
                </a:solidFill>
                <a:latin typeface="Chivo"/>
                <a:ea typeface="Chivo"/>
                <a:cs typeface="Chivo"/>
                <a:sym typeface="Chivo"/>
              </a:rPr>
              <a:t>Definition</a:t>
            </a:r>
            <a:r>
              <a:rPr lang="en">
                <a:solidFill>
                  <a:srgbClr val="785AA3"/>
                </a:solidFill>
                <a:latin typeface="Chivo"/>
                <a:ea typeface="Chivo"/>
                <a:cs typeface="Chivo"/>
                <a:sym typeface="Chivo"/>
              </a:rPr>
              <a:t>: </a:t>
            </a:r>
            <a:r>
              <a:rPr lang="en">
                <a:solidFill>
                  <a:schemeClr val="dk1"/>
                </a:solidFill>
                <a:latin typeface="Chivo"/>
                <a:ea typeface="Chivo"/>
                <a:cs typeface="Chivo"/>
                <a:sym typeface="Chivo"/>
              </a:rPr>
              <a:t>Getting the </a:t>
            </a:r>
            <a:r>
              <a:rPr b="1" lang="en" u="sng">
                <a:solidFill>
                  <a:schemeClr val="dk1"/>
                </a:solidFill>
                <a:latin typeface="Chivo"/>
                <a:ea typeface="Chivo"/>
                <a:cs typeface="Chivo"/>
                <a:sym typeface="Chivo"/>
              </a:rPr>
              <a:t>word</a:t>
            </a:r>
            <a:r>
              <a:rPr b="1" lang="en">
                <a:solidFill>
                  <a:schemeClr val="dk1"/>
                </a:solidFill>
                <a:latin typeface="Chivo"/>
                <a:ea typeface="Chivo"/>
                <a:cs typeface="Chivo"/>
                <a:sym typeface="Chivo"/>
              </a:rPr>
              <a:t> </a:t>
            </a:r>
            <a:r>
              <a:rPr lang="en">
                <a:solidFill>
                  <a:schemeClr val="dk1"/>
                </a:solidFill>
                <a:latin typeface="Chivo"/>
                <a:ea typeface="Chivo"/>
                <a:cs typeface="Chivo"/>
                <a:sym typeface="Chivo"/>
              </a:rPr>
              <a:t>out to </a:t>
            </a:r>
            <a:r>
              <a:rPr b="1" lang="en" u="sng">
                <a:solidFill>
                  <a:schemeClr val="dk1"/>
                </a:solidFill>
                <a:latin typeface="Chivo"/>
                <a:ea typeface="Chivo"/>
                <a:cs typeface="Chivo"/>
                <a:sym typeface="Chivo"/>
              </a:rPr>
              <a:t>customers</a:t>
            </a:r>
            <a:r>
              <a:rPr lang="en">
                <a:solidFill>
                  <a:schemeClr val="dk1"/>
                </a:solidFill>
                <a:latin typeface="Chivo"/>
                <a:ea typeface="Chivo"/>
                <a:cs typeface="Chivo"/>
                <a:sym typeface="Chivo"/>
              </a:rPr>
              <a:t> that they need this product</a:t>
            </a:r>
            <a:endParaRPr>
              <a:solidFill>
                <a:schemeClr val="dk1"/>
              </a:solidFill>
              <a:latin typeface="Chivo"/>
              <a:ea typeface="Chivo"/>
              <a:cs typeface="Chivo"/>
              <a:sym typeface="Chivo"/>
            </a:endParaRPr>
          </a:p>
          <a:p>
            <a:pPr indent="-317500" lvl="0" marL="457200" rtl="0" algn="l">
              <a:spcBef>
                <a:spcPts val="0"/>
              </a:spcBef>
              <a:spcAft>
                <a:spcPts val="0"/>
              </a:spcAft>
              <a:buClr>
                <a:schemeClr val="dk1"/>
              </a:buClr>
              <a:buSzPts val="1400"/>
              <a:buFont typeface="Chivo"/>
              <a:buChar char="➔"/>
            </a:pPr>
            <a:r>
              <a:rPr lang="en">
                <a:solidFill>
                  <a:schemeClr val="dk1"/>
                </a:solidFill>
                <a:latin typeface="Chivo"/>
                <a:ea typeface="Chivo"/>
                <a:cs typeface="Chivo"/>
                <a:sym typeface="Chivo"/>
              </a:rPr>
              <a:t>Reach the </a:t>
            </a:r>
            <a:r>
              <a:rPr lang="en" u="sng">
                <a:solidFill>
                  <a:schemeClr val="dk1"/>
                </a:solidFill>
                <a:latin typeface="Chivo"/>
                <a:ea typeface="Chivo"/>
                <a:cs typeface="Chivo"/>
                <a:sym typeface="Chivo"/>
              </a:rPr>
              <a:t>TARGET AUDIENCE***</a:t>
            </a:r>
            <a:endParaRPr u="sng">
              <a:solidFill>
                <a:schemeClr val="dk1"/>
              </a:solidFill>
              <a:latin typeface="Chivo"/>
              <a:ea typeface="Chivo"/>
              <a:cs typeface="Chivo"/>
              <a:sym typeface="Chivo"/>
            </a:endParaRPr>
          </a:p>
          <a:p>
            <a:pPr indent="0" lvl="0" marL="0" rtl="0" algn="l">
              <a:spcBef>
                <a:spcPts val="0"/>
              </a:spcBef>
              <a:spcAft>
                <a:spcPts val="0"/>
              </a:spcAft>
              <a:buNone/>
            </a:pPr>
            <a:r>
              <a:t/>
            </a:r>
            <a:endParaRPr>
              <a:solidFill>
                <a:srgbClr val="320E6E"/>
              </a:solidFill>
              <a:latin typeface="Chivo"/>
              <a:ea typeface="Chivo"/>
              <a:cs typeface="Chivo"/>
              <a:sym typeface="Chivo"/>
            </a:endParaRPr>
          </a:p>
          <a:p>
            <a:pPr indent="0" lvl="0" marL="0" rtl="0" algn="l">
              <a:spcBef>
                <a:spcPts val="0"/>
              </a:spcBef>
              <a:spcAft>
                <a:spcPts val="0"/>
              </a:spcAft>
              <a:buNone/>
            </a:pPr>
            <a:r>
              <a:t/>
            </a:r>
            <a:endParaRPr>
              <a:solidFill>
                <a:srgbClr val="320E6E"/>
              </a:solidFill>
              <a:latin typeface="Chivo"/>
              <a:ea typeface="Chivo"/>
              <a:cs typeface="Chivo"/>
              <a:sym typeface="Chivo"/>
            </a:endParaRPr>
          </a:p>
          <a:p>
            <a:pPr indent="0" lvl="0" marL="0" rtl="0" algn="l">
              <a:spcBef>
                <a:spcPts val="0"/>
              </a:spcBef>
              <a:spcAft>
                <a:spcPts val="0"/>
              </a:spcAft>
              <a:buNone/>
            </a:pPr>
            <a:r>
              <a:rPr lang="en">
                <a:solidFill>
                  <a:srgbClr val="320E6E"/>
                </a:solidFill>
                <a:latin typeface="Poppins"/>
                <a:ea typeface="Poppins"/>
                <a:cs typeface="Poppins"/>
                <a:sym typeface="Poppins"/>
              </a:rPr>
              <a:t>I</a:t>
            </a:r>
            <a:r>
              <a:rPr lang="en">
                <a:solidFill>
                  <a:schemeClr val="dk1"/>
                </a:solidFill>
                <a:latin typeface="Poppins"/>
                <a:ea typeface="Poppins"/>
                <a:cs typeface="Poppins"/>
                <a:sym typeface="Poppins"/>
              </a:rPr>
              <a:t>n other words…..</a:t>
            </a:r>
            <a:endParaRPr>
              <a:solidFill>
                <a:schemeClr val="dk1"/>
              </a:solidFill>
              <a:latin typeface="Poppins"/>
              <a:ea typeface="Poppins"/>
              <a:cs typeface="Poppins"/>
              <a:sym typeface="Poppins"/>
            </a:endParaRPr>
          </a:p>
          <a:p>
            <a:pPr indent="0" lvl="0" marL="0" rtl="0" algn="ctr">
              <a:spcBef>
                <a:spcPts val="0"/>
              </a:spcBef>
              <a:spcAft>
                <a:spcPts val="0"/>
              </a:spcAft>
              <a:buNone/>
            </a:pPr>
            <a:r>
              <a:rPr lang="en">
                <a:solidFill>
                  <a:schemeClr val="dk1"/>
                </a:solidFill>
                <a:latin typeface="Poppins"/>
                <a:ea typeface="Poppins"/>
                <a:cs typeface="Poppins"/>
                <a:sym typeface="Poppins"/>
              </a:rPr>
              <a:t>Promotion is any </a:t>
            </a:r>
            <a:r>
              <a:rPr i="1" lang="en">
                <a:solidFill>
                  <a:schemeClr val="dk1"/>
                </a:solidFill>
                <a:latin typeface="Poppins"/>
                <a:ea typeface="Poppins"/>
                <a:cs typeface="Poppins"/>
                <a:sym typeface="Poppins"/>
              </a:rPr>
              <a:t>advertising or communication </a:t>
            </a:r>
            <a:r>
              <a:rPr lang="en">
                <a:solidFill>
                  <a:schemeClr val="dk1"/>
                </a:solidFill>
                <a:latin typeface="Poppins"/>
                <a:ea typeface="Poppins"/>
                <a:cs typeface="Poppins"/>
                <a:sym typeface="Poppins"/>
              </a:rPr>
              <a:t>to convince customers to</a:t>
            </a:r>
            <a:r>
              <a:rPr lang="en" u="sng">
                <a:solidFill>
                  <a:schemeClr val="dk1"/>
                </a:solidFill>
                <a:latin typeface="Poppins"/>
                <a:ea typeface="Poppins"/>
                <a:cs typeface="Poppins"/>
                <a:sym typeface="Poppins"/>
              </a:rPr>
              <a:t> </a:t>
            </a:r>
            <a:r>
              <a:rPr b="1" lang="en" u="sng">
                <a:solidFill>
                  <a:schemeClr val="dk1"/>
                </a:solidFill>
                <a:latin typeface="Poppins"/>
                <a:ea typeface="Poppins"/>
                <a:cs typeface="Poppins"/>
                <a:sym typeface="Poppins"/>
              </a:rPr>
              <a:t>purchase</a:t>
            </a:r>
            <a:endParaRPr b="1" u="sng">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a:p>
            <a:pPr indent="0" lvl="0" marL="0" rtl="0" algn="l">
              <a:spcBef>
                <a:spcPts val="0"/>
              </a:spcBef>
              <a:spcAft>
                <a:spcPts val="0"/>
              </a:spcAft>
              <a:buNone/>
            </a:pPr>
            <a:r>
              <a:t/>
            </a:r>
            <a:endParaRPr sz="1200">
              <a:solidFill>
                <a:srgbClr val="320E6E"/>
              </a:solidFill>
              <a:latin typeface="Chivo"/>
              <a:ea typeface="Chivo"/>
              <a:cs typeface="Chivo"/>
              <a:sym typeface="Chivo"/>
            </a:endParaRPr>
          </a:p>
        </p:txBody>
      </p:sp>
      <p:pic>
        <p:nvPicPr>
          <p:cNvPr id="184" name="Google Shape;184;p23"/>
          <p:cNvPicPr preferRelativeResize="0"/>
          <p:nvPr/>
        </p:nvPicPr>
        <p:blipFill rotWithShape="1">
          <a:blip r:embed="rId3">
            <a:alphaModFix/>
          </a:blip>
          <a:srcRect b="0" l="8651" r="5259" t="0"/>
          <a:stretch/>
        </p:blipFill>
        <p:spPr>
          <a:xfrm>
            <a:off x="4560275" y="801025"/>
            <a:ext cx="4036224" cy="1831500"/>
          </a:xfrm>
          <a:prstGeom prst="rect">
            <a:avLst/>
          </a:prstGeom>
          <a:noFill/>
          <a:ln cap="flat" cmpd="sng" w="76200">
            <a:solidFill>
              <a:srgbClr val="FCD300"/>
            </a:solidFill>
            <a:prstDash val="solid"/>
            <a:round/>
            <a:headEnd len="sm" w="sm" type="none"/>
            <a:tailEnd len="sm" w="sm" type="none"/>
          </a:ln>
        </p:spPr>
      </p:pic>
      <p:sp>
        <p:nvSpPr>
          <p:cNvPr id="185" name="Google Shape;185;p23"/>
          <p:cNvSpPr txBox="1"/>
          <p:nvPr/>
        </p:nvSpPr>
        <p:spPr>
          <a:xfrm>
            <a:off x="5167500" y="2775400"/>
            <a:ext cx="2821800" cy="195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Commercial</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Billboard</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Newspaper ad</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Radio plug</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Social media post</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Website</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Phone call</a:t>
            </a:r>
            <a:endParaRPr>
              <a:solidFill>
                <a:schemeClr val="dk1"/>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SO MANY MORE!!!!</a:t>
            </a:r>
            <a:endParaRPr>
              <a:solidFill>
                <a:schemeClr val="dk1"/>
              </a:solidFill>
              <a:latin typeface="Poppins"/>
              <a:ea typeface="Poppins"/>
              <a:cs typeface="Poppins"/>
              <a:sym typeface="Poppins"/>
            </a:endParaRPr>
          </a:p>
        </p:txBody>
      </p:sp>
      <p:sp>
        <p:nvSpPr>
          <p:cNvPr id="186" name="Google Shape;186;p23"/>
          <p:cNvSpPr/>
          <p:nvPr/>
        </p:nvSpPr>
        <p:spPr>
          <a:xfrm>
            <a:off x="384125" y="246950"/>
            <a:ext cx="3301500" cy="7290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7" name="Google Shape;187;p23"/>
          <p:cNvSpPr txBox="1"/>
          <p:nvPr/>
        </p:nvSpPr>
        <p:spPr>
          <a:xfrm>
            <a:off x="630125" y="305750"/>
            <a:ext cx="30555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1"/>
                </a:solidFill>
                <a:latin typeface="Poppins"/>
                <a:ea typeface="Poppins"/>
                <a:cs typeface="Poppins"/>
                <a:sym typeface="Poppins"/>
              </a:rPr>
              <a:t>4.   </a:t>
            </a:r>
            <a:r>
              <a:rPr b="1" lang="en" sz="2900" u="sng">
                <a:solidFill>
                  <a:schemeClr val="lt1"/>
                </a:solidFill>
                <a:latin typeface="Poppins"/>
                <a:ea typeface="Poppins"/>
                <a:cs typeface="Poppins"/>
                <a:sym typeface="Poppins"/>
              </a:rPr>
              <a:t>Promotion</a:t>
            </a:r>
            <a:endParaRPr b="1" sz="2900" u="sng">
              <a:solidFill>
                <a:schemeClr val="lt1"/>
              </a:solidFill>
              <a:latin typeface="Poppins"/>
              <a:ea typeface="Poppins"/>
              <a:cs typeface="Poppins"/>
              <a:sym typeface="Poppins"/>
            </a:endParaRPr>
          </a:p>
        </p:txBody>
      </p:sp>
      <p:sp>
        <p:nvSpPr>
          <p:cNvPr id="188" name="Google Shape;188;p23"/>
          <p:cNvSpPr/>
          <p:nvPr/>
        </p:nvSpPr>
        <p:spPr>
          <a:xfrm>
            <a:off x="563525" y="1375825"/>
            <a:ext cx="3301500" cy="2951700"/>
          </a:xfrm>
          <a:prstGeom prst="roundRect">
            <a:avLst>
              <a:gd fmla="val 16667" name="adj"/>
            </a:avLst>
          </a:prstGeom>
          <a:solidFill>
            <a:srgbClr val="FCD300">
              <a:alpha val="15449"/>
            </a:srgbClr>
          </a:solidFill>
          <a:ln cap="flat" cmpd="sng" w="38100">
            <a:solidFill>
              <a:srgbClr val="FCD3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92" name="Shape 192"/>
        <p:cNvGrpSpPr/>
        <p:nvPr/>
      </p:nvGrpSpPr>
      <p:grpSpPr>
        <a:xfrm>
          <a:off x="0" y="0"/>
          <a:ext cx="0" cy="0"/>
          <a:chOff x="0" y="0"/>
          <a:chExt cx="0" cy="0"/>
        </a:xfrm>
      </p:grpSpPr>
      <p:pic>
        <p:nvPicPr>
          <p:cNvPr id="193" name="Google Shape;193;p24"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194" name="Google Shape;194;p24"/>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195" name="Google Shape;195;p24"/>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Lesson Recap</a:t>
            </a:r>
            <a:endParaRPr sz="2300">
              <a:solidFill>
                <a:schemeClr val="lt1"/>
              </a:solidFill>
              <a:latin typeface="Poppins"/>
              <a:ea typeface="Poppins"/>
              <a:cs typeface="Poppins"/>
              <a:sym typeface="Poppins"/>
            </a:endParaRPr>
          </a:p>
        </p:txBody>
      </p:sp>
      <p:sp>
        <p:nvSpPr>
          <p:cNvPr id="196" name="Google Shape;196;p24"/>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The 4 P’s aka the marketing mix</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Product</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Place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Price</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Promotion</a:t>
            </a:r>
            <a:endParaRPr sz="1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00" name="Shape 200"/>
        <p:cNvGrpSpPr/>
        <p:nvPr/>
      </p:nvGrpSpPr>
      <p:grpSpPr>
        <a:xfrm>
          <a:off x="0" y="0"/>
          <a:ext cx="0" cy="0"/>
          <a:chOff x="0" y="0"/>
          <a:chExt cx="0" cy="0"/>
        </a:xfrm>
      </p:grpSpPr>
      <p:pic>
        <p:nvPicPr>
          <p:cNvPr id="201" name="Google Shape;201;p25" title="MarketMinds Hero BG.png"/>
          <p:cNvPicPr preferRelativeResize="0"/>
          <p:nvPr/>
        </p:nvPicPr>
        <p:blipFill rotWithShape="1">
          <a:blip r:embed="rId3">
            <a:alphaModFix/>
          </a:blip>
          <a:srcRect b="0" l="50753" r="0" t="0"/>
          <a:stretch/>
        </p:blipFill>
        <p:spPr>
          <a:xfrm>
            <a:off x="4641000" y="0"/>
            <a:ext cx="4503000" cy="5143500"/>
          </a:xfrm>
          <a:prstGeom prst="rect">
            <a:avLst/>
          </a:prstGeom>
          <a:noFill/>
          <a:ln>
            <a:noFill/>
          </a:ln>
        </p:spPr>
      </p:pic>
      <p:sp>
        <p:nvSpPr>
          <p:cNvPr id="202" name="Google Shape;202;p25"/>
          <p:cNvSpPr txBox="1"/>
          <p:nvPr/>
        </p:nvSpPr>
        <p:spPr>
          <a:xfrm>
            <a:off x="832300" y="2423600"/>
            <a:ext cx="1235700" cy="919200"/>
          </a:xfrm>
          <a:prstGeom prst="rect">
            <a:avLst/>
          </a:prstGeom>
          <a:solidFill>
            <a:srgbClr val="FF6262">
              <a:alpha val="25909"/>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FF6262"/>
                </a:solidFill>
                <a:latin typeface="Bodoni Moda Black"/>
                <a:ea typeface="Bodoni Moda Black"/>
                <a:cs typeface="Bodoni Moda Black"/>
                <a:sym typeface="Bodoni Moda Black"/>
              </a:rPr>
              <a:t>03</a:t>
            </a:r>
            <a:endParaRPr sz="5000">
              <a:solidFill>
                <a:srgbClr val="FF6262"/>
              </a:solidFill>
              <a:latin typeface="Bodoni Moda Black"/>
              <a:ea typeface="Bodoni Moda Black"/>
              <a:cs typeface="Bodoni Moda Black"/>
              <a:sym typeface="Bodoni Moda Black"/>
            </a:endParaRPr>
          </a:p>
        </p:txBody>
      </p:sp>
      <p:sp>
        <p:nvSpPr>
          <p:cNvPr id="203" name="Google Shape;203;p25"/>
          <p:cNvSpPr txBox="1"/>
          <p:nvPr/>
        </p:nvSpPr>
        <p:spPr>
          <a:xfrm>
            <a:off x="713225" y="3274400"/>
            <a:ext cx="43836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latin typeface="Poppins Black"/>
                <a:ea typeface="Poppins Black"/>
                <a:cs typeface="Poppins Black"/>
                <a:sym typeface="Poppins Black"/>
              </a:rPr>
              <a:t>Target Audience</a:t>
            </a:r>
            <a:endParaRPr sz="3700">
              <a:solidFill>
                <a:schemeClr val="dk1"/>
              </a:solidFill>
              <a:latin typeface="Poppins Black"/>
              <a:ea typeface="Poppins Black"/>
              <a:cs typeface="Poppins Black"/>
              <a:sym typeface="Poppins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07" name="Shape 207"/>
        <p:cNvGrpSpPr/>
        <p:nvPr/>
      </p:nvGrpSpPr>
      <p:grpSpPr>
        <a:xfrm>
          <a:off x="0" y="0"/>
          <a:ext cx="0" cy="0"/>
          <a:chOff x="0" y="0"/>
          <a:chExt cx="0" cy="0"/>
        </a:xfrm>
      </p:grpSpPr>
      <p:pic>
        <p:nvPicPr>
          <p:cNvPr id="208" name="Google Shape;208;p26"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209" name="Google Shape;209;p26"/>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10" name="Google Shape;210;p26"/>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Do Now:</a:t>
            </a:r>
            <a:endParaRPr sz="2300">
              <a:solidFill>
                <a:schemeClr val="lt1"/>
              </a:solidFill>
              <a:latin typeface="Poppins"/>
              <a:ea typeface="Poppins"/>
              <a:cs typeface="Poppins"/>
              <a:sym typeface="Poppins"/>
            </a:endParaRPr>
          </a:p>
        </p:txBody>
      </p:sp>
      <p:sp>
        <p:nvSpPr>
          <p:cNvPr id="211" name="Google Shape;211;p26"/>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Grab a partner or work alone!</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Work on the handout given for 5-7 minutes</a:t>
            </a:r>
            <a:endParaRPr sz="1800">
              <a:solidFill>
                <a:schemeClr val="dk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15" name="Shape 215"/>
        <p:cNvGrpSpPr/>
        <p:nvPr/>
      </p:nvGrpSpPr>
      <p:grpSpPr>
        <a:xfrm>
          <a:off x="0" y="0"/>
          <a:ext cx="0" cy="0"/>
          <a:chOff x="0" y="0"/>
          <a:chExt cx="0" cy="0"/>
        </a:xfrm>
      </p:grpSpPr>
      <p:pic>
        <p:nvPicPr>
          <p:cNvPr id="216" name="Google Shape;216;p27"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217" name="Google Shape;217;p27"/>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18" name="Google Shape;218;p27"/>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Enhancing Your M</a:t>
            </a:r>
            <a:r>
              <a:rPr lang="en" sz="2300">
                <a:solidFill>
                  <a:schemeClr val="lt1"/>
                </a:solidFill>
                <a:latin typeface="Poppins"/>
                <a:ea typeface="Poppins"/>
                <a:cs typeface="Poppins"/>
                <a:sym typeface="Poppins"/>
              </a:rPr>
              <a:t>arketing Plan</a:t>
            </a:r>
            <a:endParaRPr sz="2300">
              <a:solidFill>
                <a:schemeClr val="lt1"/>
              </a:solidFill>
              <a:latin typeface="Poppins"/>
              <a:ea typeface="Poppins"/>
              <a:cs typeface="Poppins"/>
              <a:sym typeface="Poppins"/>
            </a:endParaRPr>
          </a:p>
        </p:txBody>
      </p:sp>
      <p:sp>
        <p:nvSpPr>
          <p:cNvPr id="219" name="Google Shape;219;p27"/>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Contrary to what you might think, marketing to as many people as possible is not always the best strategy.</a:t>
            </a:r>
            <a:endParaRPr sz="1800">
              <a:solidFill>
                <a:schemeClr val="dk1"/>
              </a:solidFill>
              <a:latin typeface="Poppins"/>
              <a:ea typeface="Poppins"/>
              <a:cs typeface="Poppins"/>
              <a:sym typeface="Poppins"/>
            </a:endParaRPr>
          </a:p>
          <a:p>
            <a:pPr indent="-342900" lvl="0" marL="457200" rtl="0" algn="l">
              <a:lnSpc>
                <a:spcPct val="115000"/>
              </a:lnSpc>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Instead, it’s better to tailor marketing to a specific </a:t>
            </a:r>
            <a:r>
              <a:rPr i="1" lang="en" sz="1800" u="sng">
                <a:solidFill>
                  <a:srgbClr val="4A3AFF"/>
                </a:solidFill>
                <a:latin typeface="Poppins"/>
                <a:ea typeface="Poppins"/>
                <a:cs typeface="Poppins"/>
                <a:sym typeface="Poppins"/>
              </a:rPr>
              <a:t>target audience!</a:t>
            </a:r>
            <a:endParaRPr i="1" sz="1800" u="sng">
              <a:solidFill>
                <a:srgbClr val="4A3AFF"/>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23" name="Shape 223"/>
        <p:cNvGrpSpPr/>
        <p:nvPr/>
      </p:nvGrpSpPr>
      <p:grpSpPr>
        <a:xfrm>
          <a:off x="0" y="0"/>
          <a:ext cx="0" cy="0"/>
          <a:chOff x="0" y="0"/>
          <a:chExt cx="0" cy="0"/>
        </a:xfrm>
      </p:grpSpPr>
      <p:pic>
        <p:nvPicPr>
          <p:cNvPr id="224" name="Google Shape;224;p28" title="MarketMinds Important.png"/>
          <p:cNvPicPr preferRelativeResize="0"/>
          <p:nvPr/>
        </p:nvPicPr>
        <p:blipFill rotWithShape="1">
          <a:blip r:embed="rId3">
            <a:alphaModFix/>
          </a:blip>
          <a:srcRect b="0" l="41002" r="0" t="0"/>
          <a:stretch/>
        </p:blipFill>
        <p:spPr>
          <a:xfrm>
            <a:off x="6696625" y="0"/>
            <a:ext cx="2447376" cy="2333451"/>
          </a:xfrm>
          <a:prstGeom prst="rect">
            <a:avLst/>
          </a:prstGeom>
          <a:noFill/>
          <a:ln>
            <a:noFill/>
          </a:ln>
        </p:spPr>
      </p:pic>
      <p:sp>
        <p:nvSpPr>
          <p:cNvPr id="225" name="Google Shape;225;p28"/>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26" name="Google Shape;226;p28"/>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What is a Target Audience?</a:t>
            </a:r>
            <a:endParaRPr sz="2300">
              <a:solidFill>
                <a:schemeClr val="lt1"/>
              </a:solidFill>
              <a:latin typeface="Poppins"/>
              <a:ea typeface="Poppins"/>
              <a:cs typeface="Poppins"/>
              <a:sym typeface="Poppins"/>
            </a:endParaRPr>
          </a:p>
        </p:txBody>
      </p:sp>
      <p:sp>
        <p:nvSpPr>
          <p:cNvPr id="227" name="Google Shape;227;p28"/>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28" name="Google Shape;228;p28"/>
          <p:cNvSpPr txBox="1"/>
          <p:nvPr/>
        </p:nvSpPr>
        <p:spPr>
          <a:xfrm>
            <a:off x="415050" y="1222975"/>
            <a:ext cx="8313900" cy="11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Definition: </a:t>
            </a:r>
            <a:r>
              <a:rPr lang="en" sz="1800">
                <a:solidFill>
                  <a:schemeClr val="dk1"/>
                </a:solidFill>
                <a:latin typeface="Poppins"/>
                <a:ea typeface="Poppins"/>
                <a:cs typeface="Poppins"/>
                <a:sym typeface="Poppins"/>
              </a:rPr>
              <a:t>the </a:t>
            </a:r>
            <a:r>
              <a:rPr lang="en" sz="1800" u="sng">
                <a:solidFill>
                  <a:schemeClr val="dk1"/>
                </a:solidFill>
                <a:latin typeface="Poppins"/>
                <a:ea typeface="Poppins"/>
                <a:cs typeface="Poppins"/>
                <a:sym typeface="Poppins"/>
              </a:rPr>
              <a:t>group</a:t>
            </a:r>
            <a:r>
              <a:rPr lang="en" sz="1800">
                <a:solidFill>
                  <a:schemeClr val="dk1"/>
                </a:solidFill>
                <a:latin typeface="Poppins"/>
                <a:ea typeface="Poppins"/>
                <a:cs typeface="Poppins"/>
                <a:sym typeface="Poppins"/>
              </a:rPr>
              <a:t> of consumers most </a:t>
            </a:r>
            <a:r>
              <a:rPr lang="en" sz="1800">
                <a:solidFill>
                  <a:schemeClr val="dk1"/>
                </a:solidFill>
                <a:latin typeface="Poppins"/>
                <a:ea typeface="Poppins"/>
                <a:cs typeface="Poppins"/>
                <a:sym typeface="Poppins"/>
              </a:rPr>
              <a:t>likely</a:t>
            </a:r>
            <a:r>
              <a:rPr lang="en" sz="1800">
                <a:solidFill>
                  <a:schemeClr val="dk1"/>
                </a:solidFill>
                <a:latin typeface="Poppins"/>
                <a:ea typeface="Poppins"/>
                <a:cs typeface="Poppins"/>
                <a:sym typeface="Poppins"/>
              </a:rPr>
              <a:t> </a:t>
            </a:r>
            <a:r>
              <a:rPr lang="en" sz="1800" u="sng">
                <a:solidFill>
                  <a:schemeClr val="dk1"/>
                </a:solidFill>
                <a:latin typeface="Poppins"/>
                <a:ea typeface="Poppins"/>
                <a:cs typeface="Poppins"/>
                <a:sym typeface="Poppins"/>
              </a:rPr>
              <a:t>interested</a:t>
            </a:r>
            <a:r>
              <a:rPr lang="en" sz="1800">
                <a:solidFill>
                  <a:schemeClr val="dk1"/>
                </a:solidFill>
                <a:latin typeface="Poppins"/>
                <a:ea typeface="Poppins"/>
                <a:cs typeface="Poppins"/>
                <a:sym typeface="Poppins"/>
              </a:rPr>
              <a:t> in your products or services</a:t>
            </a:r>
            <a:endParaRPr sz="1800">
              <a:solidFill>
                <a:schemeClr val="dk1"/>
              </a:solidFill>
              <a:latin typeface="Poppins"/>
              <a:ea typeface="Poppins"/>
              <a:cs typeface="Poppins"/>
              <a:sym typeface="Poppins"/>
            </a:endParaRPr>
          </a:p>
          <a:p>
            <a:pPr indent="-342900" lvl="0" marL="13716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The </a:t>
            </a:r>
            <a:r>
              <a:rPr lang="en" sz="1800" u="sng">
                <a:solidFill>
                  <a:schemeClr val="dk1"/>
                </a:solidFill>
                <a:latin typeface="Poppins"/>
                <a:ea typeface="Poppins"/>
                <a:cs typeface="Poppins"/>
                <a:sym typeface="Poppins"/>
              </a:rPr>
              <a:t>focus</a:t>
            </a:r>
            <a:r>
              <a:rPr lang="en" sz="1800">
                <a:solidFill>
                  <a:schemeClr val="dk1"/>
                </a:solidFill>
                <a:latin typeface="Poppins"/>
                <a:ea typeface="Poppins"/>
                <a:cs typeface="Poppins"/>
                <a:sym typeface="Poppins"/>
              </a:rPr>
              <a:t> of your marketing campaign</a:t>
            </a:r>
            <a:endParaRPr sz="1800">
              <a:solidFill>
                <a:schemeClr val="dk1"/>
              </a:solidFill>
              <a:latin typeface="Poppins"/>
              <a:ea typeface="Poppins"/>
              <a:cs typeface="Poppins"/>
              <a:sym typeface="Poppins"/>
            </a:endParaRPr>
          </a:p>
        </p:txBody>
      </p:sp>
      <p:pic>
        <p:nvPicPr>
          <p:cNvPr id="229" name="Google Shape;229;p28"/>
          <p:cNvPicPr preferRelativeResize="0"/>
          <p:nvPr/>
        </p:nvPicPr>
        <p:blipFill>
          <a:blip r:embed="rId4">
            <a:alphaModFix/>
          </a:blip>
          <a:stretch>
            <a:fillRect/>
          </a:stretch>
        </p:blipFill>
        <p:spPr>
          <a:xfrm>
            <a:off x="560204" y="2673975"/>
            <a:ext cx="2739103" cy="1564825"/>
          </a:xfrm>
          <a:prstGeom prst="rect">
            <a:avLst/>
          </a:prstGeom>
          <a:noFill/>
          <a:ln cap="flat" cmpd="sng" w="38100">
            <a:solidFill>
              <a:srgbClr val="FF6262"/>
            </a:solidFill>
            <a:prstDash val="solid"/>
            <a:round/>
            <a:headEnd len="sm" w="sm" type="none"/>
            <a:tailEnd len="sm" w="sm" type="none"/>
          </a:ln>
        </p:spPr>
      </p:pic>
      <p:pic>
        <p:nvPicPr>
          <p:cNvPr descr="Child Development &gt; Fact Sheets &gt; Yale Medicine" id="230" name="Google Shape;230;p28"/>
          <p:cNvPicPr preferRelativeResize="0"/>
          <p:nvPr/>
        </p:nvPicPr>
        <p:blipFill>
          <a:blip r:embed="rId5">
            <a:alphaModFix/>
          </a:blip>
          <a:stretch>
            <a:fillRect/>
          </a:stretch>
        </p:blipFill>
        <p:spPr>
          <a:xfrm>
            <a:off x="3948825" y="2544650"/>
            <a:ext cx="1828800" cy="1828800"/>
          </a:xfrm>
          <a:prstGeom prst="rect">
            <a:avLst/>
          </a:prstGeom>
          <a:noFill/>
          <a:ln cap="flat" cmpd="sng" w="38100">
            <a:solidFill>
              <a:srgbClr val="FF6262"/>
            </a:solidFill>
            <a:prstDash val="solid"/>
            <a:round/>
            <a:headEnd len="sm" w="sm" type="none"/>
            <a:tailEnd len="sm" w="sm" type="none"/>
          </a:ln>
        </p:spPr>
      </p:pic>
      <p:pic>
        <p:nvPicPr>
          <p:cNvPr id="231" name="Google Shape;231;p28"/>
          <p:cNvPicPr preferRelativeResize="0"/>
          <p:nvPr/>
        </p:nvPicPr>
        <p:blipFill>
          <a:blip r:embed="rId6">
            <a:alphaModFix/>
          </a:blip>
          <a:stretch>
            <a:fillRect/>
          </a:stretch>
        </p:blipFill>
        <p:spPr>
          <a:xfrm>
            <a:off x="6310925" y="2673975"/>
            <a:ext cx="2085239" cy="1699475"/>
          </a:xfrm>
          <a:prstGeom prst="rect">
            <a:avLst/>
          </a:prstGeom>
          <a:noFill/>
          <a:ln cap="flat" cmpd="sng" w="38100">
            <a:solidFill>
              <a:srgbClr val="FF6262"/>
            </a:solidFill>
            <a:prstDash val="solid"/>
            <a:round/>
            <a:headEnd len="sm" w="sm" type="none"/>
            <a:tailEnd len="sm" w="sm" type="none"/>
          </a:ln>
        </p:spPr>
      </p:pic>
      <p:sp>
        <p:nvSpPr>
          <p:cNvPr id="232" name="Google Shape;232;p28"/>
          <p:cNvSpPr txBox="1"/>
          <p:nvPr/>
        </p:nvSpPr>
        <p:spPr>
          <a:xfrm>
            <a:off x="947975" y="4354275"/>
            <a:ext cx="2109000" cy="3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Product: toys</a:t>
            </a:r>
            <a:endParaRPr sz="1800">
              <a:solidFill>
                <a:schemeClr val="dk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36" name="Shape 236"/>
        <p:cNvGrpSpPr/>
        <p:nvPr/>
      </p:nvGrpSpPr>
      <p:grpSpPr>
        <a:xfrm>
          <a:off x="0" y="0"/>
          <a:ext cx="0" cy="0"/>
          <a:chOff x="0" y="0"/>
          <a:chExt cx="0" cy="0"/>
        </a:xfrm>
      </p:grpSpPr>
      <p:sp>
        <p:nvSpPr>
          <p:cNvPr id="237" name="Google Shape;237;p29"/>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38" name="Google Shape;238;p29"/>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How to find </a:t>
            </a:r>
            <a:r>
              <a:rPr lang="en" sz="2300">
                <a:solidFill>
                  <a:schemeClr val="lt1"/>
                </a:solidFill>
                <a:latin typeface="Poppins"/>
                <a:ea typeface="Poppins"/>
                <a:cs typeface="Poppins"/>
                <a:sym typeface="Poppins"/>
              </a:rPr>
              <a:t>your</a:t>
            </a:r>
            <a:r>
              <a:rPr lang="en" sz="2300">
                <a:solidFill>
                  <a:schemeClr val="lt1"/>
                </a:solidFill>
                <a:latin typeface="Poppins"/>
                <a:ea typeface="Poppins"/>
                <a:cs typeface="Poppins"/>
                <a:sym typeface="Poppins"/>
              </a:rPr>
              <a:t> Target Audience?</a:t>
            </a:r>
            <a:endParaRPr sz="2300">
              <a:solidFill>
                <a:schemeClr val="lt1"/>
              </a:solidFill>
              <a:latin typeface="Poppins"/>
              <a:ea typeface="Poppins"/>
              <a:cs typeface="Poppins"/>
              <a:sym typeface="Poppins"/>
            </a:endParaRPr>
          </a:p>
        </p:txBody>
      </p:sp>
      <p:sp>
        <p:nvSpPr>
          <p:cNvPr id="239" name="Google Shape;239;p29"/>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40" name="Google Shape;240;p29"/>
          <p:cNvSpPr txBox="1"/>
          <p:nvPr/>
        </p:nvSpPr>
        <p:spPr>
          <a:xfrm>
            <a:off x="442925" y="1265550"/>
            <a:ext cx="8288400" cy="344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Need to find</a:t>
            </a:r>
            <a:r>
              <a:rPr lang="en" sz="1800" u="sng">
                <a:solidFill>
                  <a:schemeClr val="dk1"/>
                </a:solidFill>
                <a:latin typeface="Poppins"/>
                <a:ea typeface="Poppins"/>
                <a:cs typeface="Poppins"/>
                <a:sym typeface="Poppins"/>
              </a:rPr>
              <a:t> information</a:t>
            </a:r>
            <a:r>
              <a:rPr lang="en" sz="1800">
                <a:solidFill>
                  <a:schemeClr val="dk1"/>
                </a:solidFill>
                <a:latin typeface="Poppins"/>
                <a:ea typeface="Poppins"/>
                <a:cs typeface="Poppins"/>
                <a:sym typeface="Poppins"/>
              </a:rPr>
              <a:t> and </a:t>
            </a:r>
            <a:r>
              <a:rPr lang="en" sz="1800" u="sng">
                <a:solidFill>
                  <a:schemeClr val="dk1"/>
                </a:solidFill>
                <a:latin typeface="Poppins"/>
                <a:ea typeface="Poppins"/>
                <a:cs typeface="Poppins"/>
                <a:sym typeface="Poppins"/>
              </a:rPr>
              <a:t>data</a:t>
            </a:r>
            <a:r>
              <a:rPr lang="en" sz="1800">
                <a:solidFill>
                  <a:schemeClr val="dk1"/>
                </a:solidFill>
                <a:latin typeface="Poppins"/>
                <a:ea typeface="Poppins"/>
                <a:cs typeface="Poppins"/>
                <a:sym typeface="Poppins"/>
              </a:rPr>
              <a:t> about your consumers</a:t>
            </a:r>
            <a:endParaRPr sz="1800">
              <a:solidFill>
                <a:schemeClr val="dk1"/>
              </a:solidFill>
              <a:latin typeface="Poppins"/>
              <a:ea typeface="Poppins"/>
              <a:cs typeface="Poppins"/>
              <a:sym typeface="Poppins"/>
            </a:endParaRPr>
          </a:p>
          <a:p>
            <a:pPr indent="-342900" lvl="1" marL="9144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Surveys</a:t>
            </a:r>
            <a:endParaRPr sz="1800">
              <a:solidFill>
                <a:schemeClr val="dk1"/>
              </a:solidFill>
              <a:latin typeface="Poppins"/>
              <a:ea typeface="Poppins"/>
              <a:cs typeface="Poppins"/>
              <a:sym typeface="Poppins"/>
            </a:endParaRPr>
          </a:p>
          <a:p>
            <a:pPr indent="-342900" lvl="1" marL="9144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Ask questions</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pic>
        <p:nvPicPr>
          <p:cNvPr id="241" name="Google Shape;241;p29" title="MarketMinds Important.png"/>
          <p:cNvPicPr preferRelativeResize="0"/>
          <p:nvPr/>
        </p:nvPicPr>
        <p:blipFill rotWithShape="1">
          <a:blip r:embed="rId3">
            <a:alphaModFix/>
          </a:blip>
          <a:srcRect b="0" l="41002" r="0" t="0"/>
          <a:stretch/>
        </p:blipFill>
        <p:spPr>
          <a:xfrm>
            <a:off x="-76200" y="2810050"/>
            <a:ext cx="2447376" cy="2333451"/>
          </a:xfrm>
          <a:prstGeom prst="rect">
            <a:avLst/>
          </a:prstGeom>
          <a:noFill/>
          <a:ln>
            <a:noFill/>
          </a:ln>
        </p:spPr>
      </p:pic>
      <p:sp>
        <p:nvSpPr>
          <p:cNvPr id="242" name="Google Shape;242;p29"/>
          <p:cNvSpPr txBox="1"/>
          <p:nvPr/>
        </p:nvSpPr>
        <p:spPr>
          <a:xfrm>
            <a:off x="3570175" y="2571750"/>
            <a:ext cx="4962000" cy="23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Do you know who the best customer for your product is?</a:t>
            </a:r>
            <a:endParaRPr sz="1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800">
                <a:solidFill>
                  <a:schemeClr val="dk1"/>
                </a:solidFill>
                <a:latin typeface="Poppins"/>
                <a:ea typeface="Poppins"/>
                <a:cs typeface="Poppins"/>
                <a:sym typeface="Poppins"/>
              </a:rPr>
              <a:t>Do you understand their demographic, lifestyle, amnd values?</a:t>
            </a:r>
            <a:endParaRPr sz="18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46" name="Shape 246"/>
        <p:cNvGrpSpPr/>
        <p:nvPr/>
      </p:nvGrpSpPr>
      <p:grpSpPr>
        <a:xfrm>
          <a:off x="0" y="0"/>
          <a:ext cx="0" cy="0"/>
          <a:chOff x="0" y="0"/>
          <a:chExt cx="0" cy="0"/>
        </a:xfrm>
      </p:grpSpPr>
      <p:sp>
        <p:nvSpPr>
          <p:cNvPr id="247" name="Google Shape;247;p30"/>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48" name="Google Shape;248;p30"/>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Market Segmentation</a:t>
            </a:r>
            <a:endParaRPr sz="2300">
              <a:solidFill>
                <a:schemeClr val="lt1"/>
              </a:solidFill>
              <a:latin typeface="Poppins"/>
              <a:ea typeface="Poppins"/>
              <a:cs typeface="Poppins"/>
              <a:sym typeface="Poppins"/>
            </a:endParaRPr>
          </a:p>
        </p:txBody>
      </p:sp>
      <p:sp>
        <p:nvSpPr>
          <p:cNvPr id="249" name="Google Shape;249;p30"/>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50" name="Google Shape;250;p30"/>
          <p:cNvSpPr txBox="1"/>
          <p:nvPr/>
        </p:nvSpPr>
        <p:spPr>
          <a:xfrm>
            <a:off x="442925" y="1340550"/>
            <a:ext cx="7221000" cy="22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Definition:</a:t>
            </a:r>
            <a:r>
              <a:rPr lang="en" sz="1800">
                <a:solidFill>
                  <a:srgbClr val="FF6262"/>
                </a:solidFill>
                <a:latin typeface="Poppins"/>
                <a:ea typeface="Poppins"/>
                <a:cs typeface="Poppins"/>
                <a:sym typeface="Poppins"/>
              </a:rPr>
              <a:t> </a:t>
            </a:r>
            <a:r>
              <a:rPr lang="en" sz="1800">
                <a:solidFill>
                  <a:schemeClr val="dk1"/>
                </a:solidFill>
                <a:latin typeface="Poppins"/>
                <a:ea typeface="Poppins"/>
                <a:cs typeface="Poppins"/>
                <a:sym typeface="Poppins"/>
              </a:rPr>
              <a:t>Organizing consumers with similar needs into segments</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u="sng">
                <a:solidFill>
                  <a:srgbClr val="4A3AFF"/>
                </a:solidFill>
                <a:latin typeface="Poppins"/>
                <a:ea typeface="Poppins"/>
                <a:cs typeface="Poppins"/>
                <a:sym typeface="Poppins"/>
              </a:rPr>
              <a:t>Demographic</a:t>
            </a:r>
            <a:r>
              <a:rPr b="1" lang="en" sz="1800" u="sng">
                <a:solidFill>
                  <a:schemeClr val="dk1"/>
                </a:solidFill>
                <a:latin typeface="Poppins"/>
                <a:ea typeface="Poppins"/>
                <a:cs typeface="Poppins"/>
                <a:sym typeface="Poppins"/>
              </a:rPr>
              <a:t> </a:t>
            </a:r>
            <a:r>
              <a:rPr lang="en" sz="1800">
                <a:solidFill>
                  <a:schemeClr val="dk1"/>
                </a:solidFill>
                <a:latin typeface="Poppins"/>
                <a:ea typeface="Poppins"/>
                <a:cs typeface="Poppins"/>
                <a:sym typeface="Poppins"/>
              </a:rPr>
              <a:t>segmentation</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u="sng">
                <a:solidFill>
                  <a:srgbClr val="4A3AFF"/>
                </a:solidFill>
                <a:latin typeface="Poppins"/>
                <a:ea typeface="Poppins"/>
                <a:cs typeface="Poppins"/>
                <a:sym typeface="Poppins"/>
              </a:rPr>
              <a:t>Geographic</a:t>
            </a:r>
            <a:r>
              <a:rPr lang="en" sz="1800">
                <a:solidFill>
                  <a:srgbClr val="4A3AFF"/>
                </a:solidFill>
                <a:latin typeface="Poppins"/>
                <a:ea typeface="Poppins"/>
                <a:cs typeface="Poppins"/>
                <a:sym typeface="Poppins"/>
              </a:rPr>
              <a:t> </a:t>
            </a:r>
            <a:r>
              <a:rPr lang="en" sz="1800">
                <a:solidFill>
                  <a:schemeClr val="dk1"/>
                </a:solidFill>
                <a:latin typeface="Poppins"/>
                <a:ea typeface="Poppins"/>
                <a:cs typeface="Poppins"/>
                <a:sym typeface="Poppins"/>
              </a:rPr>
              <a:t>segmentation</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u="sng">
                <a:solidFill>
                  <a:srgbClr val="4A3AFF"/>
                </a:solidFill>
                <a:latin typeface="Poppins"/>
                <a:ea typeface="Poppins"/>
                <a:cs typeface="Poppins"/>
                <a:sym typeface="Poppins"/>
              </a:rPr>
              <a:t>Psychographic</a:t>
            </a:r>
            <a:r>
              <a:rPr lang="en" sz="1800">
                <a:solidFill>
                  <a:schemeClr val="dk1"/>
                </a:solidFill>
                <a:latin typeface="Poppins"/>
                <a:ea typeface="Poppins"/>
                <a:cs typeface="Poppins"/>
                <a:sym typeface="Poppins"/>
              </a:rPr>
              <a:t> segmentation</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u="sng">
                <a:solidFill>
                  <a:srgbClr val="4A3AFF"/>
                </a:solidFill>
                <a:latin typeface="Poppins"/>
                <a:ea typeface="Poppins"/>
                <a:cs typeface="Poppins"/>
                <a:sym typeface="Poppins"/>
              </a:rPr>
              <a:t>Behavioral</a:t>
            </a:r>
            <a:r>
              <a:rPr lang="en" sz="1800">
                <a:solidFill>
                  <a:schemeClr val="dk1"/>
                </a:solidFill>
                <a:latin typeface="Poppins"/>
                <a:ea typeface="Poppins"/>
                <a:cs typeface="Poppins"/>
                <a:sym typeface="Poppins"/>
              </a:rPr>
              <a:t> segmentation</a:t>
            </a:r>
            <a:endParaRPr sz="1800">
              <a:solidFill>
                <a:schemeClr val="dk1"/>
              </a:solidFill>
              <a:latin typeface="Poppins"/>
              <a:ea typeface="Poppins"/>
              <a:cs typeface="Poppins"/>
              <a:sym typeface="Poppins"/>
            </a:endParaRPr>
          </a:p>
        </p:txBody>
      </p:sp>
      <p:pic>
        <p:nvPicPr>
          <p:cNvPr id="251" name="Google Shape;251;p30"/>
          <p:cNvPicPr preferRelativeResize="0"/>
          <p:nvPr/>
        </p:nvPicPr>
        <p:blipFill>
          <a:blip r:embed="rId3">
            <a:alphaModFix/>
          </a:blip>
          <a:stretch>
            <a:fillRect/>
          </a:stretch>
        </p:blipFill>
        <p:spPr>
          <a:xfrm>
            <a:off x="918420" y="3598345"/>
            <a:ext cx="952500" cy="952500"/>
          </a:xfrm>
          <a:prstGeom prst="rect">
            <a:avLst/>
          </a:prstGeom>
          <a:noFill/>
          <a:ln>
            <a:noFill/>
          </a:ln>
        </p:spPr>
      </p:pic>
      <p:pic>
        <p:nvPicPr>
          <p:cNvPr id="252" name="Google Shape;252;p30"/>
          <p:cNvPicPr preferRelativeResize="0"/>
          <p:nvPr/>
        </p:nvPicPr>
        <p:blipFill>
          <a:blip r:embed="rId4">
            <a:alphaModFix/>
          </a:blip>
          <a:stretch>
            <a:fillRect/>
          </a:stretch>
        </p:blipFill>
        <p:spPr>
          <a:xfrm>
            <a:off x="2871637" y="3572738"/>
            <a:ext cx="1003725" cy="1003725"/>
          </a:xfrm>
          <a:prstGeom prst="rect">
            <a:avLst/>
          </a:prstGeom>
          <a:noFill/>
          <a:ln>
            <a:noFill/>
          </a:ln>
        </p:spPr>
      </p:pic>
      <p:pic>
        <p:nvPicPr>
          <p:cNvPr id="253" name="Google Shape;253;p30"/>
          <p:cNvPicPr preferRelativeResize="0"/>
          <p:nvPr/>
        </p:nvPicPr>
        <p:blipFill>
          <a:blip r:embed="rId5">
            <a:alphaModFix/>
          </a:blip>
          <a:stretch>
            <a:fillRect/>
          </a:stretch>
        </p:blipFill>
        <p:spPr>
          <a:xfrm>
            <a:off x="4952263" y="3503625"/>
            <a:ext cx="1141925" cy="1141925"/>
          </a:xfrm>
          <a:prstGeom prst="rect">
            <a:avLst/>
          </a:prstGeom>
          <a:noFill/>
          <a:ln>
            <a:noFill/>
          </a:ln>
        </p:spPr>
      </p:pic>
      <p:pic>
        <p:nvPicPr>
          <p:cNvPr id="254" name="Google Shape;254;p30"/>
          <p:cNvPicPr preferRelativeResize="0"/>
          <p:nvPr/>
        </p:nvPicPr>
        <p:blipFill>
          <a:blip r:embed="rId6">
            <a:alphaModFix/>
          </a:blip>
          <a:stretch>
            <a:fillRect/>
          </a:stretch>
        </p:blipFill>
        <p:spPr>
          <a:xfrm>
            <a:off x="7181422" y="3458850"/>
            <a:ext cx="1231500" cy="1231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58" name="Shape 258"/>
        <p:cNvGrpSpPr/>
        <p:nvPr/>
      </p:nvGrpSpPr>
      <p:grpSpPr>
        <a:xfrm>
          <a:off x="0" y="0"/>
          <a:ext cx="0" cy="0"/>
          <a:chOff x="0" y="0"/>
          <a:chExt cx="0" cy="0"/>
        </a:xfrm>
      </p:grpSpPr>
      <p:sp>
        <p:nvSpPr>
          <p:cNvPr id="259" name="Google Shape;259;p31"/>
          <p:cNvSpPr/>
          <p:nvPr/>
        </p:nvSpPr>
        <p:spPr>
          <a:xfrm>
            <a:off x="443750" y="1310325"/>
            <a:ext cx="2238900" cy="34491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31"/>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61" name="Google Shape;261;p31"/>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Demographic Segmentation</a:t>
            </a:r>
            <a:endParaRPr sz="2300">
              <a:solidFill>
                <a:schemeClr val="lt1"/>
              </a:solidFill>
              <a:latin typeface="Poppins"/>
              <a:ea typeface="Poppins"/>
              <a:cs typeface="Poppins"/>
              <a:sym typeface="Poppins"/>
            </a:endParaRPr>
          </a:p>
        </p:txBody>
      </p:sp>
      <p:sp>
        <p:nvSpPr>
          <p:cNvPr id="262" name="Google Shape;262;p31"/>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63" name="Google Shape;263;p31"/>
          <p:cNvSpPr txBox="1"/>
          <p:nvPr/>
        </p:nvSpPr>
        <p:spPr>
          <a:xfrm>
            <a:off x="596150" y="2561100"/>
            <a:ext cx="2238900" cy="2582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Age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Gender</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Income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Education</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Family</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Job</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Nationality</a:t>
            </a:r>
            <a:endParaRPr sz="1800">
              <a:solidFill>
                <a:schemeClr val="lt1"/>
              </a:solidFill>
              <a:latin typeface="Poppins"/>
              <a:ea typeface="Poppins"/>
              <a:cs typeface="Poppins"/>
              <a:sym typeface="Poppins"/>
            </a:endParaRPr>
          </a:p>
        </p:txBody>
      </p:sp>
      <p:pic>
        <p:nvPicPr>
          <p:cNvPr id="264" name="Google Shape;264;p31"/>
          <p:cNvPicPr preferRelativeResize="0"/>
          <p:nvPr/>
        </p:nvPicPr>
        <p:blipFill>
          <a:blip r:embed="rId3">
            <a:alphaModFix/>
          </a:blip>
          <a:stretch>
            <a:fillRect/>
          </a:stretch>
        </p:blipFill>
        <p:spPr>
          <a:xfrm>
            <a:off x="1086945" y="1608595"/>
            <a:ext cx="952500" cy="952500"/>
          </a:xfrm>
          <a:prstGeom prst="rect">
            <a:avLst/>
          </a:prstGeom>
          <a:noFill/>
          <a:ln>
            <a:noFill/>
          </a:ln>
        </p:spPr>
      </p:pic>
      <p:sp>
        <p:nvSpPr>
          <p:cNvPr id="265" name="Google Shape;265;p31"/>
          <p:cNvSpPr txBox="1"/>
          <p:nvPr/>
        </p:nvSpPr>
        <p:spPr>
          <a:xfrm>
            <a:off x="3550025" y="1492625"/>
            <a:ext cx="4699800" cy="6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Example:</a:t>
            </a:r>
            <a:endParaRPr sz="1800">
              <a:solidFill>
                <a:srgbClr val="4A3AFF"/>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Product: </a:t>
            </a:r>
            <a:r>
              <a:rPr lang="en" sz="1800">
                <a:solidFill>
                  <a:schemeClr val="dk1"/>
                </a:solidFill>
                <a:latin typeface="Poppins"/>
                <a:ea typeface="Poppins"/>
                <a:cs typeface="Poppins"/>
                <a:sym typeface="Poppins"/>
              </a:rPr>
              <a:t>Luxury</a:t>
            </a:r>
            <a:r>
              <a:rPr lang="en" sz="1800">
                <a:solidFill>
                  <a:schemeClr val="dk1"/>
                </a:solidFill>
                <a:latin typeface="Poppins"/>
                <a:ea typeface="Poppins"/>
                <a:cs typeface="Poppins"/>
                <a:sym typeface="Poppins"/>
              </a:rPr>
              <a:t> Winter Coats</a:t>
            </a:r>
            <a:endParaRPr sz="1800">
              <a:solidFill>
                <a:schemeClr val="dk1"/>
              </a:solidFill>
              <a:latin typeface="Poppins"/>
              <a:ea typeface="Poppins"/>
              <a:cs typeface="Poppins"/>
              <a:sym typeface="Poppins"/>
            </a:endParaRPr>
          </a:p>
        </p:txBody>
      </p:sp>
      <p:pic>
        <p:nvPicPr>
          <p:cNvPr id="266" name="Google Shape;266;p31"/>
          <p:cNvPicPr preferRelativeResize="0"/>
          <p:nvPr/>
        </p:nvPicPr>
        <p:blipFill>
          <a:blip r:embed="rId4">
            <a:alphaModFix/>
          </a:blip>
          <a:stretch>
            <a:fillRect/>
          </a:stretch>
        </p:blipFill>
        <p:spPr>
          <a:xfrm>
            <a:off x="7133607" y="1340550"/>
            <a:ext cx="1550590" cy="2005925"/>
          </a:xfrm>
          <a:prstGeom prst="rect">
            <a:avLst/>
          </a:prstGeom>
          <a:noFill/>
          <a:ln cap="flat" cmpd="sng" w="38100">
            <a:solidFill>
              <a:srgbClr val="FCD300"/>
            </a:solidFill>
            <a:prstDash val="solid"/>
            <a:round/>
            <a:headEnd len="sm" w="sm" type="none"/>
            <a:tailEnd len="sm" w="sm" type="none"/>
          </a:ln>
        </p:spPr>
      </p:pic>
      <p:sp>
        <p:nvSpPr>
          <p:cNvPr id="267" name="Google Shape;267;p31"/>
          <p:cNvSpPr txBox="1"/>
          <p:nvPr/>
        </p:nvSpPr>
        <p:spPr>
          <a:xfrm>
            <a:off x="3751725" y="2682700"/>
            <a:ext cx="3086100" cy="200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Any gender</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Adult</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High income/ wealthy</a:t>
            </a:r>
            <a:endParaRPr sz="1800">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61" name="Shape 61"/>
        <p:cNvGrpSpPr/>
        <p:nvPr/>
      </p:nvGrpSpPr>
      <p:grpSpPr>
        <a:xfrm>
          <a:off x="0" y="0"/>
          <a:ext cx="0" cy="0"/>
          <a:chOff x="0" y="0"/>
          <a:chExt cx="0" cy="0"/>
        </a:xfrm>
      </p:grpSpPr>
      <p:sp>
        <p:nvSpPr>
          <p:cNvPr id="62" name="Google Shape;62;p14"/>
          <p:cNvSpPr txBox="1"/>
          <p:nvPr/>
        </p:nvSpPr>
        <p:spPr>
          <a:xfrm>
            <a:off x="544575" y="500325"/>
            <a:ext cx="4659300" cy="7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dk1"/>
                </a:solidFill>
                <a:latin typeface="Poppins"/>
                <a:ea typeface="Poppins"/>
                <a:cs typeface="Poppins"/>
                <a:sym typeface="Poppins"/>
              </a:rPr>
              <a:t>TABLE OF CONTENTS</a:t>
            </a:r>
            <a:endParaRPr sz="2800">
              <a:solidFill>
                <a:schemeClr val="dk1"/>
              </a:solidFill>
              <a:latin typeface="Poppins"/>
              <a:ea typeface="Poppins"/>
              <a:cs typeface="Poppins"/>
              <a:sym typeface="Poppins"/>
            </a:endParaRPr>
          </a:p>
        </p:txBody>
      </p:sp>
      <p:sp>
        <p:nvSpPr>
          <p:cNvPr id="63" name="Google Shape;63;p14"/>
          <p:cNvSpPr txBox="1"/>
          <p:nvPr/>
        </p:nvSpPr>
        <p:spPr>
          <a:xfrm>
            <a:off x="899701" y="1438837"/>
            <a:ext cx="734700" cy="642000"/>
          </a:xfrm>
          <a:prstGeom prst="rect">
            <a:avLst/>
          </a:prstGeom>
          <a:solidFill>
            <a:srgbClr val="4A3AFF">
              <a:alpha val="2318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4A3AFF"/>
                </a:solidFill>
                <a:latin typeface="Bodoni Moda Black"/>
                <a:ea typeface="Bodoni Moda Black"/>
                <a:cs typeface="Bodoni Moda Black"/>
                <a:sym typeface="Bodoni Moda Black"/>
              </a:rPr>
              <a:t>01</a:t>
            </a:r>
            <a:endParaRPr sz="3000">
              <a:solidFill>
                <a:srgbClr val="4A3AFF"/>
              </a:solidFill>
              <a:latin typeface="Bodoni Moda Black"/>
              <a:ea typeface="Bodoni Moda Black"/>
              <a:cs typeface="Bodoni Moda Black"/>
              <a:sym typeface="Bodoni Moda Black"/>
            </a:endParaRPr>
          </a:p>
        </p:txBody>
      </p:sp>
      <p:sp>
        <p:nvSpPr>
          <p:cNvPr id="64" name="Google Shape;64;p14"/>
          <p:cNvSpPr txBox="1"/>
          <p:nvPr/>
        </p:nvSpPr>
        <p:spPr>
          <a:xfrm>
            <a:off x="4717499" y="1438837"/>
            <a:ext cx="734700" cy="642000"/>
          </a:xfrm>
          <a:prstGeom prst="rect">
            <a:avLst/>
          </a:prstGeom>
          <a:solidFill>
            <a:srgbClr val="4A3AFF">
              <a:alpha val="2318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4A3AFF"/>
                </a:solidFill>
                <a:latin typeface="Bodoni Moda Black"/>
                <a:ea typeface="Bodoni Moda Black"/>
                <a:cs typeface="Bodoni Moda Black"/>
                <a:sym typeface="Bodoni Moda Black"/>
              </a:rPr>
              <a:t>04</a:t>
            </a:r>
            <a:endParaRPr sz="3000">
              <a:solidFill>
                <a:srgbClr val="4A3AFF"/>
              </a:solidFill>
              <a:latin typeface="Bodoni Moda Black"/>
              <a:ea typeface="Bodoni Moda Black"/>
              <a:cs typeface="Bodoni Moda Black"/>
              <a:sym typeface="Bodoni Moda Black"/>
            </a:endParaRPr>
          </a:p>
        </p:txBody>
      </p:sp>
      <p:sp>
        <p:nvSpPr>
          <p:cNvPr id="65" name="Google Shape;65;p14"/>
          <p:cNvSpPr txBox="1"/>
          <p:nvPr/>
        </p:nvSpPr>
        <p:spPr>
          <a:xfrm>
            <a:off x="899701" y="2454600"/>
            <a:ext cx="734700" cy="640200"/>
          </a:xfrm>
          <a:prstGeom prst="rect">
            <a:avLst/>
          </a:prstGeom>
          <a:solidFill>
            <a:srgbClr val="FCD300">
              <a:alpha val="2227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CD300"/>
                </a:solidFill>
                <a:latin typeface="Bodoni Moda Black"/>
                <a:ea typeface="Bodoni Moda Black"/>
                <a:cs typeface="Bodoni Moda Black"/>
                <a:sym typeface="Bodoni Moda Black"/>
              </a:rPr>
              <a:t>02</a:t>
            </a:r>
            <a:endParaRPr sz="3000">
              <a:solidFill>
                <a:srgbClr val="FCD300"/>
              </a:solidFill>
              <a:latin typeface="Bodoni Moda Black"/>
              <a:ea typeface="Bodoni Moda Black"/>
              <a:cs typeface="Bodoni Moda Black"/>
              <a:sym typeface="Bodoni Moda Black"/>
            </a:endParaRPr>
          </a:p>
        </p:txBody>
      </p:sp>
      <p:sp>
        <p:nvSpPr>
          <p:cNvPr id="66" name="Google Shape;66;p14"/>
          <p:cNvSpPr txBox="1"/>
          <p:nvPr/>
        </p:nvSpPr>
        <p:spPr>
          <a:xfrm>
            <a:off x="4717499" y="2454600"/>
            <a:ext cx="734700" cy="640200"/>
          </a:xfrm>
          <a:prstGeom prst="rect">
            <a:avLst/>
          </a:prstGeom>
          <a:solidFill>
            <a:srgbClr val="FCD300">
              <a:alpha val="2227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CD300"/>
                </a:solidFill>
                <a:latin typeface="Bodoni Moda Black"/>
                <a:ea typeface="Bodoni Moda Black"/>
                <a:cs typeface="Bodoni Moda Black"/>
                <a:sym typeface="Bodoni Moda Black"/>
              </a:rPr>
              <a:t>05</a:t>
            </a:r>
            <a:endParaRPr sz="3000">
              <a:solidFill>
                <a:srgbClr val="FCD300"/>
              </a:solidFill>
              <a:latin typeface="Bodoni Moda Black"/>
              <a:ea typeface="Bodoni Moda Black"/>
              <a:cs typeface="Bodoni Moda Black"/>
              <a:sym typeface="Bodoni Moda Black"/>
            </a:endParaRPr>
          </a:p>
        </p:txBody>
      </p:sp>
      <p:sp>
        <p:nvSpPr>
          <p:cNvPr id="67" name="Google Shape;67;p14"/>
          <p:cNvSpPr txBox="1"/>
          <p:nvPr/>
        </p:nvSpPr>
        <p:spPr>
          <a:xfrm>
            <a:off x="899704" y="3468563"/>
            <a:ext cx="734700" cy="640200"/>
          </a:xfrm>
          <a:prstGeom prst="rect">
            <a:avLst/>
          </a:prstGeom>
          <a:solidFill>
            <a:srgbClr val="FF6262">
              <a:alpha val="25909"/>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F6262"/>
                </a:solidFill>
                <a:latin typeface="Bodoni Moda Black"/>
                <a:ea typeface="Bodoni Moda Black"/>
                <a:cs typeface="Bodoni Moda Black"/>
                <a:sym typeface="Bodoni Moda Black"/>
              </a:rPr>
              <a:t>03</a:t>
            </a:r>
            <a:endParaRPr sz="3000">
              <a:solidFill>
                <a:srgbClr val="FF6262"/>
              </a:solidFill>
              <a:latin typeface="Bodoni Moda Black"/>
              <a:ea typeface="Bodoni Moda Black"/>
              <a:cs typeface="Bodoni Moda Black"/>
              <a:sym typeface="Bodoni Moda Black"/>
            </a:endParaRPr>
          </a:p>
        </p:txBody>
      </p:sp>
      <p:sp>
        <p:nvSpPr>
          <p:cNvPr id="68" name="Google Shape;68;p14"/>
          <p:cNvSpPr txBox="1"/>
          <p:nvPr/>
        </p:nvSpPr>
        <p:spPr>
          <a:xfrm>
            <a:off x="4717491" y="3468563"/>
            <a:ext cx="734700" cy="640200"/>
          </a:xfrm>
          <a:prstGeom prst="rect">
            <a:avLst/>
          </a:prstGeom>
          <a:solidFill>
            <a:srgbClr val="FF6262">
              <a:alpha val="25909"/>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FF6262"/>
                </a:solidFill>
                <a:latin typeface="Bodoni Moda Black"/>
                <a:ea typeface="Bodoni Moda Black"/>
                <a:cs typeface="Bodoni Moda Black"/>
                <a:sym typeface="Bodoni Moda Black"/>
              </a:rPr>
              <a:t>06</a:t>
            </a:r>
            <a:endParaRPr sz="3000">
              <a:solidFill>
                <a:srgbClr val="FF6262"/>
              </a:solidFill>
              <a:latin typeface="Bodoni Moda Black"/>
              <a:ea typeface="Bodoni Moda Black"/>
              <a:cs typeface="Bodoni Moda Black"/>
              <a:sym typeface="Bodoni Moda Black"/>
            </a:endParaRPr>
          </a:p>
        </p:txBody>
      </p:sp>
      <p:sp>
        <p:nvSpPr>
          <p:cNvPr id="69" name="Google Shape;69;p14"/>
          <p:cNvSpPr txBox="1"/>
          <p:nvPr/>
        </p:nvSpPr>
        <p:spPr>
          <a:xfrm>
            <a:off x="1786797" y="1529587"/>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Introduction</a:t>
            </a:r>
            <a:endParaRPr sz="1800">
              <a:solidFill>
                <a:schemeClr val="dk1"/>
              </a:solidFill>
              <a:latin typeface="Poppins SemiBold"/>
              <a:ea typeface="Poppins SemiBold"/>
              <a:cs typeface="Poppins SemiBold"/>
              <a:sym typeface="Poppins SemiBold"/>
            </a:endParaRPr>
          </a:p>
        </p:txBody>
      </p:sp>
      <p:sp>
        <p:nvSpPr>
          <p:cNvPr id="70" name="Google Shape;70;p14"/>
          <p:cNvSpPr txBox="1"/>
          <p:nvPr/>
        </p:nvSpPr>
        <p:spPr>
          <a:xfrm>
            <a:off x="1786797" y="2544000"/>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4 P’s</a:t>
            </a:r>
            <a:endParaRPr sz="1800">
              <a:solidFill>
                <a:schemeClr val="dk1"/>
              </a:solidFill>
              <a:latin typeface="Poppins SemiBold"/>
              <a:ea typeface="Poppins SemiBold"/>
              <a:cs typeface="Poppins SemiBold"/>
              <a:sym typeface="Poppins SemiBold"/>
            </a:endParaRPr>
          </a:p>
        </p:txBody>
      </p:sp>
      <p:sp>
        <p:nvSpPr>
          <p:cNvPr id="71" name="Google Shape;71;p14"/>
          <p:cNvSpPr txBox="1"/>
          <p:nvPr/>
        </p:nvSpPr>
        <p:spPr>
          <a:xfrm>
            <a:off x="1786797" y="3558413"/>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Target Audience</a:t>
            </a:r>
            <a:endParaRPr sz="1800">
              <a:solidFill>
                <a:schemeClr val="dk1"/>
              </a:solidFill>
              <a:latin typeface="Poppins SemiBold"/>
              <a:ea typeface="Poppins SemiBold"/>
              <a:cs typeface="Poppins SemiBold"/>
              <a:sym typeface="Poppins SemiBold"/>
            </a:endParaRPr>
          </a:p>
        </p:txBody>
      </p:sp>
      <p:sp>
        <p:nvSpPr>
          <p:cNvPr id="72" name="Google Shape;72;p14"/>
          <p:cNvSpPr txBox="1"/>
          <p:nvPr/>
        </p:nvSpPr>
        <p:spPr>
          <a:xfrm>
            <a:off x="5604599" y="1529587"/>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Strategy</a:t>
            </a:r>
            <a:endParaRPr sz="1800">
              <a:solidFill>
                <a:schemeClr val="dk1"/>
              </a:solidFill>
              <a:latin typeface="Poppins SemiBold"/>
              <a:ea typeface="Poppins SemiBold"/>
              <a:cs typeface="Poppins SemiBold"/>
              <a:sym typeface="Poppins SemiBold"/>
            </a:endParaRPr>
          </a:p>
        </p:txBody>
      </p:sp>
      <p:sp>
        <p:nvSpPr>
          <p:cNvPr id="73" name="Google Shape;73;p14"/>
          <p:cNvSpPr txBox="1"/>
          <p:nvPr/>
        </p:nvSpPr>
        <p:spPr>
          <a:xfrm>
            <a:off x="5604599" y="2544000"/>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Digitalization &amp; Social Media</a:t>
            </a:r>
            <a:endParaRPr sz="1800">
              <a:solidFill>
                <a:schemeClr val="dk1"/>
              </a:solidFill>
              <a:latin typeface="Poppins SemiBold"/>
              <a:ea typeface="Poppins SemiBold"/>
              <a:cs typeface="Poppins SemiBold"/>
              <a:sym typeface="Poppins SemiBold"/>
            </a:endParaRPr>
          </a:p>
        </p:txBody>
      </p:sp>
      <p:sp>
        <p:nvSpPr>
          <p:cNvPr id="74" name="Google Shape;74;p14"/>
          <p:cNvSpPr txBox="1"/>
          <p:nvPr/>
        </p:nvSpPr>
        <p:spPr>
          <a:xfrm>
            <a:off x="5604599" y="3558413"/>
            <a:ext cx="2639700" cy="46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SemiBold"/>
                <a:ea typeface="Poppins SemiBold"/>
                <a:cs typeface="Poppins SemiBold"/>
                <a:sym typeface="Poppins SemiBold"/>
              </a:rPr>
              <a:t>Summer Boot Camp</a:t>
            </a:r>
            <a:endParaRPr sz="1800">
              <a:solidFill>
                <a:schemeClr val="dk1"/>
              </a:solidFill>
              <a:latin typeface="Poppins SemiBold"/>
              <a:ea typeface="Poppins SemiBold"/>
              <a:cs typeface="Poppins SemiBold"/>
              <a:sym typeface="Poppi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71" name="Shape 271"/>
        <p:cNvGrpSpPr/>
        <p:nvPr/>
      </p:nvGrpSpPr>
      <p:grpSpPr>
        <a:xfrm>
          <a:off x="0" y="0"/>
          <a:ext cx="0" cy="0"/>
          <a:chOff x="0" y="0"/>
          <a:chExt cx="0" cy="0"/>
        </a:xfrm>
      </p:grpSpPr>
      <p:sp>
        <p:nvSpPr>
          <p:cNvPr id="272" name="Google Shape;272;p32"/>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Geographic</a:t>
            </a:r>
            <a:r>
              <a:rPr lang="en" sz="2300">
                <a:solidFill>
                  <a:schemeClr val="lt1"/>
                </a:solidFill>
                <a:latin typeface="Poppins"/>
                <a:ea typeface="Poppins"/>
                <a:cs typeface="Poppins"/>
                <a:sym typeface="Poppins"/>
              </a:rPr>
              <a:t> Segmentation</a:t>
            </a:r>
            <a:endParaRPr sz="2300">
              <a:solidFill>
                <a:schemeClr val="lt1"/>
              </a:solidFill>
              <a:latin typeface="Poppins"/>
              <a:ea typeface="Poppins"/>
              <a:cs typeface="Poppins"/>
              <a:sym typeface="Poppins"/>
            </a:endParaRPr>
          </a:p>
        </p:txBody>
      </p:sp>
      <p:sp>
        <p:nvSpPr>
          <p:cNvPr id="273" name="Google Shape;273;p32"/>
          <p:cNvSpPr/>
          <p:nvPr/>
        </p:nvSpPr>
        <p:spPr>
          <a:xfrm>
            <a:off x="443750" y="1310325"/>
            <a:ext cx="2238900" cy="34491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32"/>
          <p:cNvSpPr txBox="1"/>
          <p:nvPr/>
        </p:nvSpPr>
        <p:spPr>
          <a:xfrm>
            <a:off x="596150" y="2681250"/>
            <a:ext cx="2238900" cy="196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Country</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Zip code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City</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Language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Climate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Population</a:t>
            </a:r>
            <a:endParaRPr sz="1800">
              <a:solidFill>
                <a:schemeClr val="lt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pic>
        <p:nvPicPr>
          <p:cNvPr id="275" name="Google Shape;275;p32"/>
          <p:cNvPicPr preferRelativeResize="0"/>
          <p:nvPr/>
        </p:nvPicPr>
        <p:blipFill>
          <a:blip r:embed="rId3">
            <a:alphaModFix/>
          </a:blip>
          <a:stretch>
            <a:fillRect/>
          </a:stretch>
        </p:blipFill>
        <p:spPr>
          <a:xfrm>
            <a:off x="1061338" y="1568025"/>
            <a:ext cx="1003725" cy="1003725"/>
          </a:xfrm>
          <a:prstGeom prst="rect">
            <a:avLst/>
          </a:prstGeom>
          <a:noFill/>
          <a:ln>
            <a:noFill/>
          </a:ln>
        </p:spPr>
      </p:pic>
      <p:sp>
        <p:nvSpPr>
          <p:cNvPr id="276" name="Google Shape;276;p32"/>
          <p:cNvSpPr txBox="1"/>
          <p:nvPr/>
        </p:nvSpPr>
        <p:spPr>
          <a:xfrm>
            <a:off x="3550025" y="1492625"/>
            <a:ext cx="4699800" cy="6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Example:</a:t>
            </a:r>
            <a:endParaRPr sz="1800">
              <a:solidFill>
                <a:srgbClr val="4A3AFF"/>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Product: Luxury Winter Coats</a:t>
            </a:r>
            <a:endParaRPr sz="1800">
              <a:solidFill>
                <a:schemeClr val="dk1"/>
              </a:solidFill>
              <a:latin typeface="Poppins"/>
              <a:ea typeface="Poppins"/>
              <a:cs typeface="Poppins"/>
              <a:sym typeface="Poppins"/>
            </a:endParaRPr>
          </a:p>
        </p:txBody>
      </p:sp>
      <p:pic>
        <p:nvPicPr>
          <p:cNvPr id="277" name="Google Shape;277;p32"/>
          <p:cNvPicPr preferRelativeResize="0"/>
          <p:nvPr/>
        </p:nvPicPr>
        <p:blipFill>
          <a:blip r:embed="rId4">
            <a:alphaModFix/>
          </a:blip>
          <a:stretch>
            <a:fillRect/>
          </a:stretch>
        </p:blipFill>
        <p:spPr>
          <a:xfrm>
            <a:off x="7133607" y="1340550"/>
            <a:ext cx="1550590" cy="2005925"/>
          </a:xfrm>
          <a:prstGeom prst="rect">
            <a:avLst/>
          </a:prstGeom>
          <a:noFill/>
          <a:ln cap="flat" cmpd="sng" w="38100">
            <a:solidFill>
              <a:srgbClr val="FCD300"/>
            </a:solidFill>
            <a:prstDash val="solid"/>
            <a:round/>
            <a:headEnd len="sm" w="sm" type="none"/>
            <a:tailEnd len="sm" w="sm" type="none"/>
          </a:ln>
        </p:spPr>
      </p:pic>
      <p:sp>
        <p:nvSpPr>
          <p:cNvPr id="278" name="Google Shape;278;p32"/>
          <p:cNvSpPr txBox="1"/>
          <p:nvPr/>
        </p:nvSpPr>
        <p:spPr>
          <a:xfrm>
            <a:off x="3751725" y="2682700"/>
            <a:ext cx="3086100" cy="200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Based in the US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Northern region</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Colder climate</a:t>
            </a:r>
            <a:endParaRPr sz="1800">
              <a:solidFill>
                <a:schemeClr val="dk1"/>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82" name="Shape 282"/>
        <p:cNvGrpSpPr/>
        <p:nvPr/>
      </p:nvGrpSpPr>
      <p:grpSpPr>
        <a:xfrm>
          <a:off x="0" y="0"/>
          <a:ext cx="0" cy="0"/>
          <a:chOff x="0" y="0"/>
          <a:chExt cx="0" cy="0"/>
        </a:xfrm>
      </p:grpSpPr>
      <p:sp>
        <p:nvSpPr>
          <p:cNvPr id="283" name="Google Shape;283;p33"/>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84" name="Google Shape;284;p33"/>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Psychographic</a:t>
            </a:r>
            <a:r>
              <a:rPr lang="en" sz="2300">
                <a:solidFill>
                  <a:schemeClr val="lt1"/>
                </a:solidFill>
                <a:latin typeface="Poppins"/>
                <a:ea typeface="Poppins"/>
                <a:cs typeface="Poppins"/>
                <a:sym typeface="Poppins"/>
              </a:rPr>
              <a:t> Segmentation</a:t>
            </a:r>
            <a:endParaRPr sz="2300">
              <a:solidFill>
                <a:schemeClr val="lt1"/>
              </a:solidFill>
              <a:latin typeface="Poppins"/>
              <a:ea typeface="Poppins"/>
              <a:cs typeface="Poppins"/>
              <a:sym typeface="Poppins"/>
            </a:endParaRPr>
          </a:p>
        </p:txBody>
      </p:sp>
      <p:sp>
        <p:nvSpPr>
          <p:cNvPr id="285" name="Google Shape;285;p33"/>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86" name="Google Shape;286;p33"/>
          <p:cNvSpPr/>
          <p:nvPr/>
        </p:nvSpPr>
        <p:spPr>
          <a:xfrm>
            <a:off x="443750" y="1310325"/>
            <a:ext cx="2238900" cy="34491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33"/>
          <p:cNvSpPr txBox="1"/>
          <p:nvPr/>
        </p:nvSpPr>
        <p:spPr>
          <a:xfrm>
            <a:off x="596150" y="2571750"/>
            <a:ext cx="2238900" cy="2129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Lifestyle</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Interests</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Opinions</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Personality </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Values</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Beliefs</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Hobbies</a:t>
            </a:r>
            <a:endParaRPr sz="1800">
              <a:solidFill>
                <a:schemeClr val="lt1"/>
              </a:solidFill>
              <a:latin typeface="Poppins"/>
              <a:ea typeface="Poppins"/>
              <a:cs typeface="Poppins"/>
              <a:sym typeface="Poppins"/>
            </a:endParaRPr>
          </a:p>
        </p:txBody>
      </p:sp>
      <p:pic>
        <p:nvPicPr>
          <p:cNvPr id="288" name="Google Shape;288;p33"/>
          <p:cNvPicPr preferRelativeResize="0"/>
          <p:nvPr/>
        </p:nvPicPr>
        <p:blipFill>
          <a:blip r:embed="rId3">
            <a:alphaModFix/>
          </a:blip>
          <a:stretch>
            <a:fillRect/>
          </a:stretch>
        </p:blipFill>
        <p:spPr>
          <a:xfrm>
            <a:off x="992238" y="1429825"/>
            <a:ext cx="1141925" cy="1141925"/>
          </a:xfrm>
          <a:prstGeom prst="rect">
            <a:avLst/>
          </a:prstGeom>
          <a:noFill/>
          <a:ln>
            <a:noFill/>
          </a:ln>
        </p:spPr>
      </p:pic>
      <p:sp>
        <p:nvSpPr>
          <p:cNvPr id="289" name="Google Shape;289;p33"/>
          <p:cNvSpPr txBox="1"/>
          <p:nvPr/>
        </p:nvSpPr>
        <p:spPr>
          <a:xfrm>
            <a:off x="3550025" y="1492625"/>
            <a:ext cx="4699800" cy="6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Example:</a:t>
            </a:r>
            <a:endParaRPr sz="1800">
              <a:solidFill>
                <a:srgbClr val="4A3AFF"/>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Product: Luxury Winter Coats</a:t>
            </a:r>
            <a:endParaRPr sz="1800">
              <a:solidFill>
                <a:schemeClr val="dk1"/>
              </a:solidFill>
              <a:latin typeface="Poppins"/>
              <a:ea typeface="Poppins"/>
              <a:cs typeface="Poppins"/>
              <a:sym typeface="Poppins"/>
            </a:endParaRPr>
          </a:p>
        </p:txBody>
      </p:sp>
      <p:pic>
        <p:nvPicPr>
          <p:cNvPr id="290" name="Google Shape;290;p33"/>
          <p:cNvPicPr preferRelativeResize="0"/>
          <p:nvPr/>
        </p:nvPicPr>
        <p:blipFill>
          <a:blip r:embed="rId4">
            <a:alphaModFix/>
          </a:blip>
          <a:stretch>
            <a:fillRect/>
          </a:stretch>
        </p:blipFill>
        <p:spPr>
          <a:xfrm>
            <a:off x="7133607" y="1340550"/>
            <a:ext cx="1550590" cy="2005925"/>
          </a:xfrm>
          <a:prstGeom prst="rect">
            <a:avLst/>
          </a:prstGeom>
          <a:noFill/>
          <a:ln cap="flat" cmpd="sng" w="38100">
            <a:solidFill>
              <a:srgbClr val="FCD300"/>
            </a:solidFill>
            <a:prstDash val="solid"/>
            <a:round/>
            <a:headEnd len="sm" w="sm" type="none"/>
            <a:tailEnd len="sm" w="sm" type="none"/>
          </a:ln>
        </p:spPr>
      </p:pic>
      <p:sp>
        <p:nvSpPr>
          <p:cNvPr id="291" name="Google Shape;291;p33"/>
          <p:cNvSpPr txBox="1"/>
          <p:nvPr/>
        </p:nvSpPr>
        <p:spPr>
          <a:xfrm>
            <a:off x="3751725" y="2682700"/>
            <a:ext cx="3086100" cy="200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Spend a lot of time outside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Enjoy skiing or winter activities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Like fur</a:t>
            </a:r>
            <a:endParaRPr sz="1800">
              <a:solidFill>
                <a:schemeClr val="dk1"/>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295" name="Shape 295"/>
        <p:cNvGrpSpPr/>
        <p:nvPr/>
      </p:nvGrpSpPr>
      <p:grpSpPr>
        <a:xfrm>
          <a:off x="0" y="0"/>
          <a:ext cx="0" cy="0"/>
          <a:chOff x="0" y="0"/>
          <a:chExt cx="0" cy="0"/>
        </a:xfrm>
      </p:grpSpPr>
      <p:sp>
        <p:nvSpPr>
          <p:cNvPr id="296" name="Google Shape;296;p34"/>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297" name="Google Shape;297;p34"/>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Behavioral</a:t>
            </a:r>
            <a:r>
              <a:rPr lang="en" sz="2300">
                <a:solidFill>
                  <a:schemeClr val="lt1"/>
                </a:solidFill>
                <a:latin typeface="Poppins"/>
                <a:ea typeface="Poppins"/>
                <a:cs typeface="Poppins"/>
                <a:sym typeface="Poppins"/>
              </a:rPr>
              <a:t> Segmentation</a:t>
            </a:r>
            <a:endParaRPr sz="2300">
              <a:solidFill>
                <a:schemeClr val="lt1"/>
              </a:solidFill>
              <a:latin typeface="Poppins"/>
              <a:ea typeface="Poppins"/>
              <a:cs typeface="Poppins"/>
              <a:sym typeface="Poppins"/>
            </a:endParaRPr>
          </a:p>
        </p:txBody>
      </p:sp>
      <p:sp>
        <p:nvSpPr>
          <p:cNvPr id="298" name="Google Shape;298;p34"/>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299" name="Google Shape;299;p34"/>
          <p:cNvSpPr/>
          <p:nvPr/>
        </p:nvSpPr>
        <p:spPr>
          <a:xfrm>
            <a:off x="442925" y="1340550"/>
            <a:ext cx="2238900" cy="34491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34"/>
          <p:cNvSpPr txBox="1"/>
          <p:nvPr/>
        </p:nvSpPr>
        <p:spPr>
          <a:xfrm>
            <a:off x="595325" y="3014375"/>
            <a:ext cx="2238900" cy="1231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Purchase behavior</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Intentions </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Usage</a:t>
            </a:r>
            <a:endParaRPr sz="1800">
              <a:solidFill>
                <a:schemeClr val="lt1"/>
              </a:solidFill>
              <a:latin typeface="Poppins"/>
              <a:ea typeface="Poppins"/>
              <a:cs typeface="Poppins"/>
              <a:sym typeface="Poppins"/>
            </a:endParaRPr>
          </a:p>
        </p:txBody>
      </p:sp>
      <p:pic>
        <p:nvPicPr>
          <p:cNvPr id="301" name="Google Shape;301;p34"/>
          <p:cNvPicPr preferRelativeResize="0"/>
          <p:nvPr/>
        </p:nvPicPr>
        <p:blipFill>
          <a:blip r:embed="rId3">
            <a:alphaModFix/>
          </a:blip>
          <a:stretch>
            <a:fillRect/>
          </a:stretch>
        </p:blipFill>
        <p:spPr>
          <a:xfrm>
            <a:off x="946622" y="1573925"/>
            <a:ext cx="1231500" cy="1231500"/>
          </a:xfrm>
          <a:prstGeom prst="rect">
            <a:avLst/>
          </a:prstGeom>
          <a:noFill/>
          <a:ln>
            <a:noFill/>
          </a:ln>
        </p:spPr>
      </p:pic>
      <p:sp>
        <p:nvSpPr>
          <p:cNvPr id="302" name="Google Shape;302;p34"/>
          <p:cNvSpPr txBox="1"/>
          <p:nvPr/>
        </p:nvSpPr>
        <p:spPr>
          <a:xfrm>
            <a:off x="3550025" y="1492625"/>
            <a:ext cx="4699800" cy="66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A3AFF"/>
                </a:solidFill>
                <a:latin typeface="Poppins"/>
                <a:ea typeface="Poppins"/>
                <a:cs typeface="Poppins"/>
                <a:sym typeface="Poppins"/>
              </a:rPr>
              <a:t>Example:</a:t>
            </a:r>
            <a:endParaRPr sz="1800">
              <a:solidFill>
                <a:srgbClr val="4A3AFF"/>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Product: Luxury Winter Coats</a:t>
            </a:r>
            <a:endParaRPr sz="1800">
              <a:solidFill>
                <a:schemeClr val="dk1"/>
              </a:solidFill>
              <a:latin typeface="Poppins"/>
              <a:ea typeface="Poppins"/>
              <a:cs typeface="Poppins"/>
              <a:sym typeface="Poppins"/>
            </a:endParaRPr>
          </a:p>
        </p:txBody>
      </p:sp>
      <p:pic>
        <p:nvPicPr>
          <p:cNvPr id="303" name="Google Shape;303;p34"/>
          <p:cNvPicPr preferRelativeResize="0"/>
          <p:nvPr/>
        </p:nvPicPr>
        <p:blipFill>
          <a:blip r:embed="rId4">
            <a:alphaModFix/>
          </a:blip>
          <a:stretch>
            <a:fillRect/>
          </a:stretch>
        </p:blipFill>
        <p:spPr>
          <a:xfrm>
            <a:off x="7133607" y="1340550"/>
            <a:ext cx="1550590" cy="2005925"/>
          </a:xfrm>
          <a:prstGeom prst="rect">
            <a:avLst/>
          </a:prstGeom>
          <a:noFill/>
          <a:ln cap="flat" cmpd="sng" w="38100">
            <a:solidFill>
              <a:srgbClr val="FCD300"/>
            </a:solidFill>
            <a:prstDash val="solid"/>
            <a:round/>
            <a:headEnd len="sm" w="sm" type="none"/>
            <a:tailEnd len="sm" w="sm" type="none"/>
          </a:ln>
        </p:spPr>
      </p:pic>
      <p:sp>
        <p:nvSpPr>
          <p:cNvPr id="304" name="Google Shape;304;p34"/>
          <p:cNvSpPr txBox="1"/>
          <p:nvPr/>
        </p:nvSpPr>
        <p:spPr>
          <a:xfrm>
            <a:off x="3751725" y="2682700"/>
            <a:ext cx="3086100" cy="2005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Big spender</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Intend to wear the coat often</a:t>
            </a:r>
            <a:endParaRPr sz="1800">
              <a:solidFill>
                <a:schemeClr val="dk1"/>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08" name="Shape 308"/>
        <p:cNvGrpSpPr/>
        <p:nvPr/>
      </p:nvGrpSpPr>
      <p:grpSpPr>
        <a:xfrm>
          <a:off x="0" y="0"/>
          <a:ext cx="0" cy="0"/>
          <a:chOff x="0" y="0"/>
          <a:chExt cx="0" cy="0"/>
        </a:xfrm>
      </p:grpSpPr>
      <p:pic>
        <p:nvPicPr>
          <p:cNvPr id="309" name="Google Shape;309;p35"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310" name="Google Shape;310;p35"/>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11" name="Google Shape;311;p35"/>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Why is this important?</a:t>
            </a:r>
            <a:endParaRPr sz="2300">
              <a:solidFill>
                <a:schemeClr val="lt1"/>
              </a:solidFill>
              <a:latin typeface="Poppins"/>
              <a:ea typeface="Poppins"/>
              <a:cs typeface="Poppins"/>
              <a:sym typeface="Poppins"/>
            </a:endParaRPr>
          </a:p>
        </p:txBody>
      </p:sp>
      <p:sp>
        <p:nvSpPr>
          <p:cNvPr id="312" name="Google Shape;312;p35"/>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313" name="Google Shape;313;p35"/>
          <p:cNvSpPr txBox="1"/>
          <p:nvPr/>
        </p:nvSpPr>
        <p:spPr>
          <a:xfrm>
            <a:off x="442925" y="1401375"/>
            <a:ext cx="85020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In the media and entertainment industry….</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TV and film</a:t>
            </a:r>
            <a:r>
              <a:rPr lang="en" sz="1800">
                <a:solidFill>
                  <a:srgbClr val="4A3AFF"/>
                </a:solidFill>
                <a:latin typeface="Poppins"/>
                <a:ea typeface="Poppins"/>
                <a:cs typeface="Poppins"/>
                <a:sym typeface="Poppins"/>
              </a:rPr>
              <a:t> </a:t>
            </a:r>
            <a:r>
              <a:rPr lang="en" sz="1800" u="sng">
                <a:solidFill>
                  <a:srgbClr val="4A3AFF"/>
                </a:solidFill>
                <a:latin typeface="Poppins"/>
                <a:ea typeface="Poppins"/>
                <a:cs typeface="Poppins"/>
                <a:sym typeface="Poppins"/>
              </a:rPr>
              <a:t>“fan bases”</a:t>
            </a:r>
            <a:r>
              <a:rPr lang="en" sz="1800">
                <a:solidFill>
                  <a:schemeClr val="dk1"/>
                </a:solidFill>
                <a:latin typeface="Poppins"/>
                <a:ea typeface="Poppins"/>
                <a:cs typeface="Poppins"/>
                <a:sym typeface="Poppins"/>
              </a:rPr>
              <a:t> are the target audience</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Why kind of people will purchase your watch/listen/play?</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How old are they?</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What do they look like?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How do they act?</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What are their hobbies?</a:t>
            </a:r>
            <a:endParaRPr sz="1800">
              <a:solidFill>
                <a:schemeClr val="dk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17" name="Shape 317"/>
        <p:cNvGrpSpPr/>
        <p:nvPr/>
      </p:nvGrpSpPr>
      <p:grpSpPr>
        <a:xfrm>
          <a:off x="0" y="0"/>
          <a:ext cx="0" cy="0"/>
          <a:chOff x="0" y="0"/>
          <a:chExt cx="0" cy="0"/>
        </a:xfrm>
      </p:grpSpPr>
      <p:pic>
        <p:nvPicPr>
          <p:cNvPr id="318" name="Google Shape;318;p36"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319" name="Google Shape;319;p36"/>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20" name="Google Shape;320;p36"/>
          <p:cNvSpPr/>
          <p:nvPr/>
        </p:nvSpPr>
        <p:spPr>
          <a:xfrm>
            <a:off x="311700" y="453900"/>
            <a:ext cx="8520600" cy="5763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Activity:</a:t>
            </a:r>
            <a:endParaRPr sz="2300">
              <a:solidFill>
                <a:schemeClr val="lt1"/>
              </a:solidFill>
              <a:latin typeface="Poppins"/>
              <a:ea typeface="Poppins"/>
              <a:cs typeface="Poppins"/>
              <a:sym typeface="Poppins"/>
            </a:endParaRPr>
          </a:p>
        </p:txBody>
      </p:sp>
      <p:sp>
        <p:nvSpPr>
          <p:cNvPr id="321" name="Google Shape;321;p36"/>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Quizlet</a:t>
            </a:r>
            <a:endParaRPr sz="1800">
              <a:solidFill>
                <a:schemeClr val="dk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25" name="Shape 325"/>
        <p:cNvGrpSpPr/>
        <p:nvPr/>
      </p:nvGrpSpPr>
      <p:grpSpPr>
        <a:xfrm>
          <a:off x="0" y="0"/>
          <a:ext cx="0" cy="0"/>
          <a:chOff x="0" y="0"/>
          <a:chExt cx="0" cy="0"/>
        </a:xfrm>
      </p:grpSpPr>
      <p:pic>
        <p:nvPicPr>
          <p:cNvPr id="326" name="Google Shape;326;p37" title="MarketMinds Hero BG.png"/>
          <p:cNvPicPr preferRelativeResize="0"/>
          <p:nvPr/>
        </p:nvPicPr>
        <p:blipFill rotWithShape="1">
          <a:blip r:embed="rId3">
            <a:alphaModFix/>
          </a:blip>
          <a:srcRect b="0" l="50753" r="0" t="0"/>
          <a:stretch/>
        </p:blipFill>
        <p:spPr>
          <a:xfrm>
            <a:off x="4641000" y="0"/>
            <a:ext cx="4503000" cy="5143500"/>
          </a:xfrm>
          <a:prstGeom prst="rect">
            <a:avLst/>
          </a:prstGeom>
          <a:noFill/>
          <a:ln>
            <a:noFill/>
          </a:ln>
        </p:spPr>
      </p:pic>
      <p:sp>
        <p:nvSpPr>
          <p:cNvPr id="327" name="Google Shape;327;p37"/>
          <p:cNvSpPr txBox="1"/>
          <p:nvPr/>
        </p:nvSpPr>
        <p:spPr>
          <a:xfrm>
            <a:off x="832300" y="2423600"/>
            <a:ext cx="1235700" cy="919200"/>
          </a:xfrm>
          <a:prstGeom prst="rect">
            <a:avLst/>
          </a:prstGeom>
          <a:solidFill>
            <a:srgbClr val="4A3AFF">
              <a:alpha val="2318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4A3AFF"/>
                </a:solidFill>
                <a:latin typeface="Bodoni Moda Black"/>
                <a:ea typeface="Bodoni Moda Black"/>
                <a:cs typeface="Bodoni Moda Black"/>
                <a:sym typeface="Bodoni Moda Black"/>
              </a:rPr>
              <a:t>04</a:t>
            </a:r>
            <a:endParaRPr sz="5000">
              <a:solidFill>
                <a:srgbClr val="4A3AFF"/>
              </a:solidFill>
              <a:latin typeface="Bodoni Moda Black"/>
              <a:ea typeface="Bodoni Moda Black"/>
              <a:cs typeface="Bodoni Moda Black"/>
              <a:sym typeface="Bodoni Moda Black"/>
            </a:endParaRPr>
          </a:p>
        </p:txBody>
      </p:sp>
      <p:sp>
        <p:nvSpPr>
          <p:cNvPr id="328" name="Google Shape;328;p37"/>
          <p:cNvSpPr txBox="1"/>
          <p:nvPr/>
        </p:nvSpPr>
        <p:spPr>
          <a:xfrm>
            <a:off x="713225" y="3274400"/>
            <a:ext cx="43836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latin typeface="Poppins Black"/>
                <a:ea typeface="Poppins Black"/>
                <a:cs typeface="Poppins Black"/>
                <a:sym typeface="Poppins Black"/>
              </a:rPr>
              <a:t>Strategy</a:t>
            </a:r>
            <a:endParaRPr sz="3700">
              <a:solidFill>
                <a:schemeClr val="dk1"/>
              </a:solidFill>
              <a:latin typeface="Poppins Black"/>
              <a:ea typeface="Poppins Black"/>
              <a:cs typeface="Poppins Black"/>
              <a:sym typeface="Poppins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32" name="Shape 332"/>
        <p:cNvGrpSpPr/>
        <p:nvPr/>
      </p:nvGrpSpPr>
      <p:grpSpPr>
        <a:xfrm>
          <a:off x="0" y="0"/>
          <a:ext cx="0" cy="0"/>
          <a:chOff x="0" y="0"/>
          <a:chExt cx="0" cy="0"/>
        </a:xfrm>
      </p:grpSpPr>
      <p:sp>
        <p:nvSpPr>
          <p:cNvPr id="333" name="Google Shape;333;p38"/>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34" name="Google Shape;334;p38"/>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Looking at S</a:t>
            </a:r>
            <a:r>
              <a:rPr lang="en" sz="2300">
                <a:solidFill>
                  <a:schemeClr val="lt1"/>
                </a:solidFill>
                <a:latin typeface="Poppins"/>
                <a:ea typeface="Poppins"/>
                <a:cs typeface="Poppins"/>
                <a:sym typeface="Poppins"/>
              </a:rPr>
              <a:t>uccessful</a:t>
            </a:r>
            <a:r>
              <a:rPr lang="en" sz="2300">
                <a:solidFill>
                  <a:schemeClr val="lt1"/>
                </a:solidFill>
                <a:latin typeface="Poppins"/>
                <a:ea typeface="Poppins"/>
                <a:cs typeface="Poppins"/>
                <a:sym typeface="Poppins"/>
              </a:rPr>
              <a:t> Companies</a:t>
            </a:r>
            <a:endParaRPr sz="2300">
              <a:solidFill>
                <a:schemeClr val="lt1"/>
              </a:solidFill>
              <a:latin typeface="Poppins"/>
              <a:ea typeface="Poppins"/>
              <a:cs typeface="Poppins"/>
              <a:sym typeface="Poppins"/>
            </a:endParaRPr>
          </a:p>
        </p:txBody>
      </p:sp>
      <p:pic>
        <p:nvPicPr>
          <p:cNvPr id="335" name="Google Shape;335;p38"/>
          <p:cNvPicPr preferRelativeResize="0"/>
          <p:nvPr/>
        </p:nvPicPr>
        <p:blipFill>
          <a:blip r:embed="rId3">
            <a:alphaModFix/>
          </a:blip>
          <a:stretch>
            <a:fillRect/>
          </a:stretch>
        </p:blipFill>
        <p:spPr>
          <a:xfrm>
            <a:off x="507850" y="1940275"/>
            <a:ext cx="1651950" cy="1651950"/>
          </a:xfrm>
          <a:prstGeom prst="rect">
            <a:avLst/>
          </a:prstGeom>
          <a:noFill/>
          <a:ln cap="flat" cmpd="sng" w="38100">
            <a:solidFill>
              <a:srgbClr val="FF6262"/>
            </a:solidFill>
            <a:prstDash val="solid"/>
            <a:round/>
            <a:headEnd len="sm" w="sm" type="none"/>
            <a:tailEnd len="sm" w="sm" type="none"/>
          </a:ln>
        </p:spPr>
      </p:pic>
      <p:sp>
        <p:nvSpPr>
          <p:cNvPr id="336" name="Google Shape;336;p38"/>
          <p:cNvSpPr txBox="1"/>
          <p:nvPr/>
        </p:nvSpPr>
        <p:spPr>
          <a:xfrm>
            <a:off x="836750" y="3663000"/>
            <a:ext cx="1816800" cy="7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Poppins"/>
                <a:ea typeface="Poppins"/>
                <a:cs typeface="Poppins"/>
                <a:sym typeface="Poppins"/>
              </a:rPr>
              <a:t>Netflix</a:t>
            </a:r>
            <a:endParaRPr sz="1900">
              <a:solidFill>
                <a:schemeClr val="dk1"/>
              </a:solidFill>
              <a:latin typeface="Poppins"/>
              <a:ea typeface="Poppins"/>
              <a:cs typeface="Poppins"/>
              <a:sym typeface="Poppins"/>
            </a:endParaRPr>
          </a:p>
        </p:txBody>
      </p:sp>
      <p:sp>
        <p:nvSpPr>
          <p:cNvPr id="337" name="Google Shape;337;p38"/>
          <p:cNvSpPr txBox="1"/>
          <p:nvPr/>
        </p:nvSpPr>
        <p:spPr>
          <a:xfrm>
            <a:off x="2379150" y="1866675"/>
            <a:ext cx="4233300" cy="3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Poppins"/>
                <a:ea typeface="Poppins"/>
                <a:cs typeface="Poppins"/>
                <a:sym typeface="Poppins"/>
              </a:rPr>
              <a:t>Squid Games and Sydney Harbor</a:t>
            </a:r>
            <a:endParaRPr b="1"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International sensation</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Thousands of onlookers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Social media</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i="1" lang="en" sz="1800">
                <a:solidFill>
                  <a:schemeClr val="dk1"/>
                </a:solidFill>
                <a:latin typeface="Poppins"/>
                <a:ea typeface="Poppins"/>
                <a:cs typeface="Poppins"/>
                <a:sym typeface="Poppins"/>
              </a:rPr>
              <a:t>Strategy #1:</a:t>
            </a:r>
            <a:r>
              <a:rPr lang="en" sz="1800">
                <a:solidFill>
                  <a:schemeClr val="dk1"/>
                </a:solidFill>
                <a:latin typeface="Poppins"/>
                <a:ea typeface="Poppins"/>
                <a:cs typeface="Poppins"/>
                <a:sym typeface="Poppins"/>
              </a:rPr>
              <a:t> Get the fans/ audience involved!</a:t>
            </a:r>
            <a:endParaRPr sz="1800">
              <a:solidFill>
                <a:schemeClr val="dk1"/>
              </a:solidFill>
              <a:latin typeface="Poppins"/>
              <a:ea typeface="Poppins"/>
              <a:cs typeface="Poppins"/>
              <a:sym typeface="Poppins"/>
            </a:endParaRPr>
          </a:p>
        </p:txBody>
      </p:sp>
      <p:pic>
        <p:nvPicPr>
          <p:cNvPr id="338" name="Google Shape;338;p38"/>
          <p:cNvPicPr preferRelativeResize="0"/>
          <p:nvPr/>
        </p:nvPicPr>
        <p:blipFill>
          <a:blip r:embed="rId4">
            <a:alphaModFix/>
          </a:blip>
          <a:stretch>
            <a:fillRect/>
          </a:stretch>
        </p:blipFill>
        <p:spPr>
          <a:xfrm>
            <a:off x="6688650" y="1866675"/>
            <a:ext cx="2076450" cy="2076450"/>
          </a:xfrm>
          <a:prstGeom prst="rect">
            <a:avLst/>
          </a:prstGeom>
          <a:noFill/>
          <a:ln cap="flat" cmpd="sng" w="38100">
            <a:solidFill>
              <a:srgbClr val="FCD300"/>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42" name="Shape 342"/>
        <p:cNvGrpSpPr/>
        <p:nvPr/>
      </p:nvGrpSpPr>
      <p:grpSpPr>
        <a:xfrm>
          <a:off x="0" y="0"/>
          <a:ext cx="0" cy="0"/>
          <a:chOff x="0" y="0"/>
          <a:chExt cx="0" cy="0"/>
        </a:xfrm>
      </p:grpSpPr>
      <p:sp>
        <p:nvSpPr>
          <p:cNvPr id="343" name="Google Shape;343;p39"/>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44" name="Google Shape;344;p39"/>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Looking at Successful Companies</a:t>
            </a:r>
            <a:endParaRPr sz="2300">
              <a:solidFill>
                <a:schemeClr val="lt1"/>
              </a:solidFill>
              <a:latin typeface="Poppins"/>
              <a:ea typeface="Poppins"/>
              <a:cs typeface="Poppins"/>
              <a:sym typeface="Poppins"/>
            </a:endParaRPr>
          </a:p>
        </p:txBody>
      </p:sp>
      <p:pic>
        <p:nvPicPr>
          <p:cNvPr id="345" name="Google Shape;345;p39"/>
          <p:cNvPicPr preferRelativeResize="0"/>
          <p:nvPr/>
        </p:nvPicPr>
        <p:blipFill>
          <a:blip r:embed="rId3">
            <a:alphaModFix/>
          </a:blip>
          <a:stretch>
            <a:fillRect/>
          </a:stretch>
        </p:blipFill>
        <p:spPr>
          <a:xfrm>
            <a:off x="507850" y="1940275"/>
            <a:ext cx="1651950" cy="1651950"/>
          </a:xfrm>
          <a:prstGeom prst="rect">
            <a:avLst/>
          </a:prstGeom>
          <a:noFill/>
          <a:ln cap="flat" cmpd="sng" w="38100">
            <a:solidFill>
              <a:srgbClr val="FF6262"/>
            </a:solidFill>
            <a:prstDash val="solid"/>
            <a:round/>
            <a:headEnd len="sm" w="sm" type="none"/>
            <a:tailEnd len="sm" w="sm" type="none"/>
          </a:ln>
        </p:spPr>
      </p:pic>
      <p:sp>
        <p:nvSpPr>
          <p:cNvPr id="346" name="Google Shape;346;p39"/>
          <p:cNvSpPr txBox="1"/>
          <p:nvPr/>
        </p:nvSpPr>
        <p:spPr>
          <a:xfrm>
            <a:off x="760550" y="3663000"/>
            <a:ext cx="1816800" cy="7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Poppins"/>
                <a:ea typeface="Poppins"/>
                <a:cs typeface="Poppins"/>
                <a:sym typeface="Poppins"/>
              </a:rPr>
              <a:t>Disney</a:t>
            </a:r>
            <a:endParaRPr sz="1900">
              <a:solidFill>
                <a:schemeClr val="dk1"/>
              </a:solidFill>
              <a:latin typeface="Poppins"/>
              <a:ea typeface="Poppins"/>
              <a:cs typeface="Poppins"/>
              <a:sym typeface="Poppins"/>
            </a:endParaRPr>
          </a:p>
        </p:txBody>
      </p:sp>
      <p:sp>
        <p:nvSpPr>
          <p:cNvPr id="347" name="Google Shape;347;p39"/>
          <p:cNvSpPr txBox="1"/>
          <p:nvPr/>
        </p:nvSpPr>
        <p:spPr>
          <a:xfrm>
            <a:off x="2455350" y="1866675"/>
            <a:ext cx="4233300" cy="3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Poppins"/>
                <a:ea typeface="Poppins"/>
                <a:cs typeface="Poppins"/>
                <a:sym typeface="Poppins"/>
              </a:rPr>
              <a:t>Reboots and Childhood Memories</a:t>
            </a:r>
            <a:endParaRPr b="1"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First came out in 2007</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Rebooted in 2021</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Old fans came back to watch</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i="1" lang="en" sz="1800">
                <a:solidFill>
                  <a:schemeClr val="dk1"/>
                </a:solidFill>
                <a:latin typeface="Poppins"/>
                <a:ea typeface="Poppins"/>
                <a:cs typeface="Poppins"/>
                <a:sym typeface="Poppins"/>
              </a:rPr>
              <a:t>Strategy #2:</a:t>
            </a:r>
            <a:r>
              <a:rPr lang="en" sz="1800">
                <a:solidFill>
                  <a:schemeClr val="dk1"/>
                </a:solidFill>
                <a:latin typeface="Poppins"/>
                <a:ea typeface="Poppins"/>
                <a:cs typeface="Poppins"/>
                <a:sym typeface="Poppins"/>
              </a:rPr>
              <a:t> Invoke a sense of nostalgia and associate good feelings with the brand!</a:t>
            </a:r>
            <a:endParaRPr sz="1800">
              <a:solidFill>
                <a:schemeClr val="dk1"/>
              </a:solidFill>
              <a:latin typeface="Poppins"/>
              <a:ea typeface="Poppins"/>
              <a:cs typeface="Poppins"/>
              <a:sym typeface="Poppins"/>
            </a:endParaRPr>
          </a:p>
        </p:txBody>
      </p:sp>
      <p:pic>
        <p:nvPicPr>
          <p:cNvPr id="348" name="Google Shape;348;p39"/>
          <p:cNvPicPr preferRelativeResize="0"/>
          <p:nvPr/>
        </p:nvPicPr>
        <p:blipFill>
          <a:blip r:embed="rId4">
            <a:alphaModFix/>
          </a:blip>
          <a:stretch>
            <a:fillRect/>
          </a:stretch>
        </p:blipFill>
        <p:spPr>
          <a:xfrm>
            <a:off x="507850" y="1901950"/>
            <a:ext cx="1728600" cy="1728600"/>
          </a:xfrm>
          <a:prstGeom prst="rect">
            <a:avLst/>
          </a:prstGeom>
          <a:noFill/>
          <a:ln cap="flat" cmpd="sng" w="38100">
            <a:solidFill>
              <a:srgbClr val="FCD300"/>
            </a:solidFill>
            <a:prstDash val="solid"/>
            <a:round/>
            <a:headEnd len="sm" w="sm" type="none"/>
            <a:tailEnd len="sm" w="sm" type="none"/>
          </a:ln>
        </p:spPr>
      </p:pic>
      <p:pic>
        <p:nvPicPr>
          <p:cNvPr id="349" name="Google Shape;349;p39"/>
          <p:cNvPicPr preferRelativeResize="0"/>
          <p:nvPr/>
        </p:nvPicPr>
        <p:blipFill rotWithShape="1">
          <a:blip r:embed="rId5">
            <a:alphaModFix/>
          </a:blip>
          <a:srcRect b="8238" l="0" r="0" t="14109"/>
          <a:stretch/>
        </p:blipFill>
        <p:spPr>
          <a:xfrm>
            <a:off x="6723075" y="2076225"/>
            <a:ext cx="2109225" cy="2183850"/>
          </a:xfrm>
          <a:prstGeom prst="rect">
            <a:avLst/>
          </a:prstGeom>
          <a:noFill/>
          <a:ln cap="flat" cmpd="sng" w="38100">
            <a:solidFill>
              <a:srgbClr val="FF626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53" name="Shape 353"/>
        <p:cNvGrpSpPr/>
        <p:nvPr/>
      </p:nvGrpSpPr>
      <p:grpSpPr>
        <a:xfrm>
          <a:off x="0" y="0"/>
          <a:ext cx="0" cy="0"/>
          <a:chOff x="0" y="0"/>
          <a:chExt cx="0" cy="0"/>
        </a:xfrm>
      </p:grpSpPr>
      <p:sp>
        <p:nvSpPr>
          <p:cNvPr id="354" name="Google Shape;354;p40"/>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55" name="Google Shape;355;p40"/>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Looking at Successful Companies</a:t>
            </a:r>
            <a:endParaRPr sz="2300">
              <a:solidFill>
                <a:schemeClr val="lt1"/>
              </a:solidFill>
              <a:latin typeface="Poppins"/>
              <a:ea typeface="Poppins"/>
              <a:cs typeface="Poppins"/>
              <a:sym typeface="Poppins"/>
            </a:endParaRPr>
          </a:p>
        </p:txBody>
      </p:sp>
      <p:pic>
        <p:nvPicPr>
          <p:cNvPr id="356" name="Google Shape;356;p40"/>
          <p:cNvPicPr preferRelativeResize="0"/>
          <p:nvPr/>
        </p:nvPicPr>
        <p:blipFill>
          <a:blip r:embed="rId3">
            <a:alphaModFix/>
          </a:blip>
          <a:stretch>
            <a:fillRect/>
          </a:stretch>
        </p:blipFill>
        <p:spPr>
          <a:xfrm>
            <a:off x="507850" y="1940275"/>
            <a:ext cx="1651950" cy="1651950"/>
          </a:xfrm>
          <a:prstGeom prst="rect">
            <a:avLst/>
          </a:prstGeom>
          <a:noFill/>
          <a:ln cap="flat" cmpd="sng" w="38100">
            <a:solidFill>
              <a:srgbClr val="FF6262"/>
            </a:solidFill>
            <a:prstDash val="solid"/>
            <a:round/>
            <a:headEnd len="sm" w="sm" type="none"/>
            <a:tailEnd len="sm" w="sm" type="none"/>
          </a:ln>
        </p:spPr>
      </p:pic>
      <p:sp>
        <p:nvSpPr>
          <p:cNvPr id="357" name="Google Shape;357;p40"/>
          <p:cNvSpPr txBox="1"/>
          <p:nvPr/>
        </p:nvSpPr>
        <p:spPr>
          <a:xfrm>
            <a:off x="760550" y="3663000"/>
            <a:ext cx="1816800" cy="7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Poppins"/>
                <a:ea typeface="Poppins"/>
                <a:cs typeface="Poppins"/>
                <a:sym typeface="Poppins"/>
              </a:rPr>
              <a:t>Marvel</a:t>
            </a:r>
            <a:endParaRPr sz="1900">
              <a:solidFill>
                <a:schemeClr val="dk1"/>
              </a:solidFill>
              <a:latin typeface="Poppins"/>
              <a:ea typeface="Poppins"/>
              <a:cs typeface="Poppins"/>
              <a:sym typeface="Poppins"/>
            </a:endParaRPr>
          </a:p>
        </p:txBody>
      </p:sp>
      <p:sp>
        <p:nvSpPr>
          <p:cNvPr id="358" name="Google Shape;358;p40"/>
          <p:cNvSpPr txBox="1"/>
          <p:nvPr/>
        </p:nvSpPr>
        <p:spPr>
          <a:xfrm>
            <a:off x="2455350" y="1866675"/>
            <a:ext cx="4233300" cy="3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Poppins"/>
                <a:ea typeface="Poppins"/>
                <a:cs typeface="Poppins"/>
                <a:sym typeface="Poppins"/>
              </a:rPr>
              <a:t>The MCU and Post Credit Scenes </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Created anticipation</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Cliffhanger</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Insight into next film</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i="1" lang="en" sz="1800">
                <a:solidFill>
                  <a:schemeClr val="dk1"/>
                </a:solidFill>
                <a:latin typeface="Poppins"/>
                <a:ea typeface="Poppins"/>
                <a:cs typeface="Poppins"/>
                <a:sym typeface="Poppins"/>
              </a:rPr>
              <a:t>Strategy #3:</a:t>
            </a:r>
            <a:r>
              <a:rPr lang="en" sz="1800">
                <a:solidFill>
                  <a:schemeClr val="dk1"/>
                </a:solidFill>
                <a:latin typeface="Poppins"/>
                <a:ea typeface="Poppins"/>
                <a:cs typeface="Poppins"/>
                <a:sym typeface="Poppins"/>
              </a:rPr>
              <a:t> Release snippets or teasers to leave the audience wanting more</a:t>
            </a:r>
            <a:endParaRPr sz="1800">
              <a:solidFill>
                <a:schemeClr val="dk1"/>
              </a:solidFill>
              <a:latin typeface="Poppins"/>
              <a:ea typeface="Poppins"/>
              <a:cs typeface="Poppins"/>
              <a:sym typeface="Poppins"/>
            </a:endParaRPr>
          </a:p>
        </p:txBody>
      </p:sp>
      <p:pic>
        <p:nvPicPr>
          <p:cNvPr id="359" name="Google Shape;359;p40"/>
          <p:cNvPicPr preferRelativeResize="0"/>
          <p:nvPr/>
        </p:nvPicPr>
        <p:blipFill>
          <a:blip r:embed="rId4">
            <a:alphaModFix/>
          </a:blip>
          <a:stretch>
            <a:fillRect/>
          </a:stretch>
        </p:blipFill>
        <p:spPr>
          <a:xfrm>
            <a:off x="507850" y="1940275"/>
            <a:ext cx="1651950" cy="1651950"/>
          </a:xfrm>
          <a:prstGeom prst="rect">
            <a:avLst/>
          </a:prstGeom>
          <a:noFill/>
          <a:ln>
            <a:noFill/>
          </a:ln>
        </p:spPr>
      </p:pic>
      <p:pic>
        <p:nvPicPr>
          <p:cNvPr id="360" name="Google Shape;360;p40"/>
          <p:cNvPicPr preferRelativeResize="0"/>
          <p:nvPr/>
        </p:nvPicPr>
        <p:blipFill rotWithShape="1">
          <a:blip r:embed="rId5">
            <a:alphaModFix/>
          </a:blip>
          <a:srcRect b="0" l="0" r="32464" t="0"/>
          <a:stretch/>
        </p:blipFill>
        <p:spPr>
          <a:xfrm>
            <a:off x="6781375" y="2265675"/>
            <a:ext cx="1983392" cy="1651950"/>
          </a:xfrm>
          <a:prstGeom prst="rect">
            <a:avLst/>
          </a:prstGeom>
          <a:noFill/>
          <a:ln cap="flat" cmpd="sng" w="38100">
            <a:solidFill>
              <a:srgbClr val="FCD3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64" name="Shape 364"/>
        <p:cNvGrpSpPr/>
        <p:nvPr/>
      </p:nvGrpSpPr>
      <p:grpSpPr>
        <a:xfrm>
          <a:off x="0" y="0"/>
          <a:ext cx="0" cy="0"/>
          <a:chOff x="0" y="0"/>
          <a:chExt cx="0" cy="0"/>
        </a:xfrm>
      </p:grpSpPr>
      <p:pic>
        <p:nvPicPr>
          <p:cNvPr id="365" name="Google Shape;365;p41"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366" name="Google Shape;366;p41"/>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67" name="Google Shape;367;p41"/>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Promotional videos</a:t>
            </a:r>
            <a:endParaRPr sz="2300">
              <a:solidFill>
                <a:schemeClr val="lt1"/>
              </a:solidFill>
              <a:latin typeface="Poppins"/>
              <a:ea typeface="Poppins"/>
              <a:cs typeface="Poppins"/>
              <a:sym typeface="Poppins"/>
            </a:endParaRPr>
          </a:p>
        </p:txBody>
      </p:sp>
      <p:sp>
        <p:nvSpPr>
          <p:cNvPr id="368" name="Google Shape;368;p41"/>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Trailers…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Persuade customers to see their movie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a:t>
            </a:r>
            <a:r>
              <a:rPr lang="en" sz="1800">
                <a:solidFill>
                  <a:schemeClr val="dk1"/>
                </a:solidFill>
                <a:latin typeface="Poppins"/>
                <a:ea typeface="Poppins"/>
                <a:cs typeface="Poppins"/>
                <a:sym typeface="Poppins"/>
              </a:rPr>
              <a:t>ompile all </a:t>
            </a:r>
            <a:r>
              <a:rPr lang="en" sz="1800">
                <a:solidFill>
                  <a:schemeClr val="dk1"/>
                </a:solidFill>
                <a:latin typeface="Poppins"/>
                <a:ea typeface="Poppins"/>
                <a:cs typeface="Poppins"/>
                <a:sym typeface="Poppins"/>
              </a:rPr>
              <a:t>the “best” parts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Takes little effort to watch</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800" u="sng">
                <a:solidFill>
                  <a:schemeClr val="hlink"/>
                </a:solidFill>
                <a:hlinkClick r:id="rId4"/>
              </a:rPr>
              <a:t>How To Make A Blockbuster Movie Trailer</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78" name="Shape 78"/>
        <p:cNvGrpSpPr/>
        <p:nvPr/>
      </p:nvGrpSpPr>
      <p:grpSpPr>
        <a:xfrm>
          <a:off x="0" y="0"/>
          <a:ext cx="0" cy="0"/>
          <a:chOff x="0" y="0"/>
          <a:chExt cx="0" cy="0"/>
        </a:xfrm>
      </p:grpSpPr>
      <p:pic>
        <p:nvPicPr>
          <p:cNvPr id="79" name="Google Shape;79;p15" title="MarketMinds Hero BG.png"/>
          <p:cNvPicPr preferRelativeResize="0"/>
          <p:nvPr/>
        </p:nvPicPr>
        <p:blipFill rotWithShape="1">
          <a:blip r:embed="rId3">
            <a:alphaModFix/>
          </a:blip>
          <a:srcRect b="0" l="50753" r="0" t="0"/>
          <a:stretch/>
        </p:blipFill>
        <p:spPr>
          <a:xfrm>
            <a:off x="4641000" y="0"/>
            <a:ext cx="4503000" cy="5143500"/>
          </a:xfrm>
          <a:prstGeom prst="rect">
            <a:avLst/>
          </a:prstGeom>
          <a:noFill/>
          <a:ln>
            <a:noFill/>
          </a:ln>
        </p:spPr>
      </p:pic>
      <p:sp>
        <p:nvSpPr>
          <p:cNvPr id="80" name="Google Shape;80;p15"/>
          <p:cNvSpPr txBox="1"/>
          <p:nvPr/>
        </p:nvSpPr>
        <p:spPr>
          <a:xfrm>
            <a:off x="832300" y="2423600"/>
            <a:ext cx="1235700" cy="919200"/>
          </a:xfrm>
          <a:prstGeom prst="rect">
            <a:avLst/>
          </a:prstGeom>
          <a:solidFill>
            <a:srgbClr val="4A3AFF">
              <a:alpha val="2318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4A3AFF"/>
                </a:solidFill>
                <a:latin typeface="Bodoni Moda Black"/>
                <a:ea typeface="Bodoni Moda Black"/>
                <a:cs typeface="Bodoni Moda Black"/>
                <a:sym typeface="Bodoni Moda Black"/>
              </a:rPr>
              <a:t>01</a:t>
            </a:r>
            <a:endParaRPr sz="5000">
              <a:solidFill>
                <a:srgbClr val="4A3AFF"/>
              </a:solidFill>
              <a:latin typeface="Bodoni Moda Black"/>
              <a:ea typeface="Bodoni Moda Black"/>
              <a:cs typeface="Bodoni Moda Black"/>
              <a:sym typeface="Bodoni Moda Black"/>
            </a:endParaRPr>
          </a:p>
        </p:txBody>
      </p:sp>
      <p:sp>
        <p:nvSpPr>
          <p:cNvPr id="81" name="Google Shape;81;p15"/>
          <p:cNvSpPr txBox="1"/>
          <p:nvPr/>
        </p:nvSpPr>
        <p:spPr>
          <a:xfrm>
            <a:off x="713225" y="3274400"/>
            <a:ext cx="43836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chemeClr val="dk1"/>
                </a:solidFill>
                <a:latin typeface="Poppins Black"/>
                <a:ea typeface="Poppins Black"/>
                <a:cs typeface="Poppins Black"/>
                <a:sym typeface="Poppins Black"/>
              </a:rPr>
              <a:t>Introduction</a:t>
            </a:r>
            <a:endParaRPr sz="3900">
              <a:solidFill>
                <a:schemeClr val="dk1"/>
              </a:solidFill>
              <a:latin typeface="Poppins Black"/>
              <a:ea typeface="Poppins Black"/>
              <a:cs typeface="Poppins Black"/>
              <a:sym typeface="Poppins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72" name="Shape 372"/>
        <p:cNvGrpSpPr/>
        <p:nvPr/>
      </p:nvGrpSpPr>
      <p:grpSpPr>
        <a:xfrm>
          <a:off x="0" y="0"/>
          <a:ext cx="0" cy="0"/>
          <a:chOff x="0" y="0"/>
          <a:chExt cx="0" cy="0"/>
        </a:xfrm>
      </p:grpSpPr>
      <p:sp>
        <p:nvSpPr>
          <p:cNvPr id="373" name="Google Shape;373;p42"/>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74" name="Google Shape;374;p42"/>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Marketing Psychology</a:t>
            </a:r>
            <a:endParaRPr sz="2300">
              <a:solidFill>
                <a:schemeClr val="lt1"/>
              </a:solidFill>
              <a:latin typeface="Poppins"/>
              <a:ea typeface="Poppins"/>
              <a:cs typeface="Poppins"/>
              <a:sym typeface="Poppins"/>
            </a:endParaRPr>
          </a:p>
        </p:txBody>
      </p:sp>
      <p:sp>
        <p:nvSpPr>
          <p:cNvPr id="375" name="Google Shape;375;p42"/>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To understand why consumers consumer behavior, </a:t>
            </a:r>
            <a:r>
              <a:rPr lang="en" sz="1800">
                <a:solidFill>
                  <a:schemeClr val="dk1"/>
                </a:solidFill>
                <a:latin typeface="Poppins"/>
                <a:ea typeface="Poppins"/>
                <a:cs typeface="Poppins"/>
                <a:sym typeface="Poppins"/>
              </a:rPr>
              <a:t>you first need to understand their brain!</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sp>
        <p:nvSpPr>
          <p:cNvPr id="376" name="Google Shape;376;p42"/>
          <p:cNvSpPr/>
          <p:nvPr/>
        </p:nvSpPr>
        <p:spPr>
          <a:xfrm>
            <a:off x="442925" y="2234250"/>
            <a:ext cx="2716500" cy="22284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Poppins"/>
                <a:ea typeface="Poppins"/>
                <a:cs typeface="Poppins"/>
                <a:sym typeface="Poppins"/>
              </a:rPr>
              <a:t>Definition</a:t>
            </a:r>
            <a:r>
              <a:rPr lang="en" sz="1800">
                <a:solidFill>
                  <a:schemeClr val="lt1"/>
                </a:solidFill>
                <a:latin typeface="Poppins"/>
                <a:ea typeface="Poppins"/>
                <a:cs typeface="Poppins"/>
                <a:sym typeface="Poppins"/>
              </a:rPr>
              <a:t>: A field of marketing that studies the brain to predict and sometimes even manipulates decision making.</a:t>
            </a:r>
            <a:endParaRPr>
              <a:solidFill>
                <a:schemeClr val="lt1"/>
              </a:solidFill>
            </a:endParaRPr>
          </a:p>
        </p:txBody>
      </p:sp>
      <p:sp>
        <p:nvSpPr>
          <p:cNvPr id="377" name="Google Shape;377;p42"/>
          <p:cNvSpPr txBox="1"/>
          <p:nvPr/>
        </p:nvSpPr>
        <p:spPr>
          <a:xfrm>
            <a:off x="3439575" y="2151950"/>
            <a:ext cx="5432700" cy="25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latin typeface="Poppins"/>
                <a:ea typeface="Poppins"/>
                <a:cs typeface="Poppins"/>
                <a:sym typeface="Poppins"/>
              </a:rPr>
              <a:t>P</a:t>
            </a:r>
            <a:r>
              <a:rPr i="1" lang="en" sz="1800">
                <a:solidFill>
                  <a:schemeClr val="dk1"/>
                </a:solidFill>
                <a:latin typeface="Poppins"/>
                <a:ea typeface="Poppins"/>
                <a:cs typeface="Poppins"/>
                <a:sym typeface="Poppins"/>
              </a:rPr>
              <a:t>sychological</a:t>
            </a:r>
            <a:r>
              <a:rPr i="1" lang="en" sz="1800">
                <a:solidFill>
                  <a:schemeClr val="dk1"/>
                </a:solidFill>
                <a:latin typeface="Poppins"/>
                <a:ea typeface="Poppins"/>
                <a:cs typeface="Poppins"/>
                <a:sym typeface="Poppins"/>
              </a:rPr>
              <a:t> strategy #1:</a:t>
            </a:r>
            <a:r>
              <a:rPr lang="en" sz="1800">
                <a:solidFill>
                  <a:schemeClr val="dk1"/>
                </a:solidFill>
                <a:latin typeface="Poppins"/>
                <a:ea typeface="Poppins"/>
                <a:cs typeface="Poppins"/>
                <a:sym typeface="Poppins"/>
              </a:rPr>
              <a:t> humans are very </a:t>
            </a:r>
            <a:r>
              <a:rPr lang="en" sz="1800">
                <a:solidFill>
                  <a:schemeClr val="dk1"/>
                </a:solidFill>
                <a:latin typeface="Poppins"/>
                <a:ea typeface="Poppins"/>
                <a:cs typeface="Poppins"/>
                <a:sym typeface="Poppins"/>
              </a:rPr>
              <a:t>trusting</a:t>
            </a:r>
            <a:r>
              <a:rPr lang="en" sz="1800">
                <a:solidFill>
                  <a:schemeClr val="dk1"/>
                </a:solidFill>
                <a:latin typeface="Poppins"/>
                <a:ea typeface="Poppins"/>
                <a:cs typeface="Poppins"/>
                <a:sym typeface="Poppins"/>
              </a:rPr>
              <a:t> and will follow the lead of others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Celebrity brand deals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Stat bragging</a:t>
            </a:r>
            <a:endParaRPr sz="1800">
              <a:solidFill>
                <a:schemeClr val="dk1"/>
              </a:solidFill>
              <a:latin typeface="Poppins"/>
              <a:ea typeface="Poppins"/>
              <a:cs typeface="Poppins"/>
              <a:sym typeface="Poppins"/>
            </a:endParaRPr>
          </a:p>
        </p:txBody>
      </p:sp>
      <p:pic>
        <p:nvPicPr>
          <p:cNvPr id="378" name="Google Shape;378;p42"/>
          <p:cNvPicPr preferRelativeResize="0"/>
          <p:nvPr/>
        </p:nvPicPr>
        <p:blipFill>
          <a:blip r:embed="rId3">
            <a:alphaModFix/>
          </a:blip>
          <a:stretch>
            <a:fillRect/>
          </a:stretch>
        </p:blipFill>
        <p:spPr>
          <a:xfrm>
            <a:off x="3349000" y="3541900"/>
            <a:ext cx="2337368" cy="1308925"/>
          </a:xfrm>
          <a:prstGeom prst="rect">
            <a:avLst/>
          </a:prstGeom>
          <a:noFill/>
          <a:ln cap="flat" cmpd="sng" w="38100">
            <a:solidFill>
              <a:srgbClr val="FCD300"/>
            </a:solidFill>
            <a:prstDash val="solid"/>
            <a:round/>
            <a:headEnd len="sm" w="sm" type="none"/>
            <a:tailEnd len="sm" w="sm" type="none"/>
          </a:ln>
        </p:spPr>
      </p:pic>
      <p:pic>
        <p:nvPicPr>
          <p:cNvPr id="379" name="Google Shape;379;p42"/>
          <p:cNvPicPr preferRelativeResize="0"/>
          <p:nvPr/>
        </p:nvPicPr>
        <p:blipFill rotWithShape="1">
          <a:blip r:embed="rId4">
            <a:alphaModFix/>
          </a:blip>
          <a:srcRect b="11339" l="0" r="0" t="0"/>
          <a:stretch/>
        </p:blipFill>
        <p:spPr>
          <a:xfrm>
            <a:off x="5875950" y="3541898"/>
            <a:ext cx="3086100" cy="1308925"/>
          </a:xfrm>
          <a:prstGeom prst="rect">
            <a:avLst/>
          </a:prstGeom>
          <a:noFill/>
          <a:ln cap="flat" cmpd="sng" w="38100">
            <a:solidFill>
              <a:srgbClr val="FCD300"/>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83" name="Shape 383"/>
        <p:cNvGrpSpPr/>
        <p:nvPr/>
      </p:nvGrpSpPr>
      <p:grpSpPr>
        <a:xfrm>
          <a:off x="0" y="0"/>
          <a:ext cx="0" cy="0"/>
          <a:chOff x="0" y="0"/>
          <a:chExt cx="0" cy="0"/>
        </a:xfrm>
      </p:grpSpPr>
      <p:sp>
        <p:nvSpPr>
          <p:cNvPr id="384" name="Google Shape;384;p43"/>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85" name="Google Shape;385;p43"/>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Marketing Psychology</a:t>
            </a:r>
            <a:endParaRPr sz="2300">
              <a:solidFill>
                <a:schemeClr val="lt1"/>
              </a:solidFill>
              <a:latin typeface="Poppins"/>
              <a:ea typeface="Poppins"/>
              <a:cs typeface="Poppins"/>
              <a:sym typeface="Poppins"/>
            </a:endParaRPr>
          </a:p>
        </p:txBody>
      </p:sp>
      <p:sp>
        <p:nvSpPr>
          <p:cNvPr id="386" name="Google Shape;386;p43"/>
          <p:cNvSpPr txBox="1"/>
          <p:nvPr/>
        </p:nvSpPr>
        <p:spPr>
          <a:xfrm>
            <a:off x="442925" y="1340550"/>
            <a:ext cx="3614100" cy="32103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solidFill>
                <a:schemeClr val="dk1"/>
              </a:solidFill>
            </a:endParaRPr>
          </a:p>
        </p:txBody>
      </p:sp>
      <p:sp>
        <p:nvSpPr>
          <p:cNvPr id="387" name="Google Shape;387;p43"/>
          <p:cNvSpPr txBox="1"/>
          <p:nvPr/>
        </p:nvSpPr>
        <p:spPr>
          <a:xfrm>
            <a:off x="442925" y="1301700"/>
            <a:ext cx="3614100" cy="25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latin typeface="Poppins"/>
                <a:ea typeface="Poppins"/>
                <a:cs typeface="Poppins"/>
                <a:sym typeface="Poppins"/>
              </a:rPr>
              <a:t>Psychological strategy #2:</a:t>
            </a:r>
            <a:endParaRPr i="1"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Consumers are more likely to buy products that appear limited, scarce, or hard to acquire.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Sale countdown timer</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 </a:t>
            </a:r>
            <a:endParaRPr sz="1800">
              <a:solidFill>
                <a:schemeClr val="dk1"/>
              </a:solidFill>
              <a:latin typeface="Poppins"/>
              <a:ea typeface="Poppins"/>
              <a:cs typeface="Poppins"/>
              <a:sym typeface="Poppins"/>
            </a:endParaRPr>
          </a:p>
        </p:txBody>
      </p:sp>
      <p:sp>
        <p:nvSpPr>
          <p:cNvPr id="388" name="Google Shape;388;p43"/>
          <p:cNvSpPr txBox="1"/>
          <p:nvPr/>
        </p:nvSpPr>
        <p:spPr>
          <a:xfrm>
            <a:off x="4905300" y="1301700"/>
            <a:ext cx="3927000" cy="25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latin typeface="Poppins"/>
                <a:ea typeface="Poppins"/>
                <a:cs typeface="Poppins"/>
                <a:sym typeface="Poppins"/>
              </a:rPr>
              <a:t>Psychological strategy #3:</a:t>
            </a:r>
            <a:r>
              <a:rPr lang="en" sz="1800">
                <a:solidFill>
                  <a:schemeClr val="dk1"/>
                </a:solidFill>
                <a:latin typeface="Poppins"/>
                <a:ea typeface="Poppins"/>
                <a:cs typeface="Poppins"/>
                <a:sym typeface="Poppins"/>
              </a:rPr>
              <a:t>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Gain </a:t>
            </a:r>
            <a:r>
              <a:rPr lang="en" sz="1800">
                <a:solidFill>
                  <a:schemeClr val="dk1"/>
                </a:solidFill>
                <a:latin typeface="Poppins"/>
                <a:ea typeface="Poppins"/>
                <a:cs typeface="Poppins"/>
                <a:sym typeface="Poppins"/>
              </a:rPr>
              <a:t>customer</a:t>
            </a:r>
            <a:r>
              <a:rPr lang="en" sz="1800">
                <a:solidFill>
                  <a:schemeClr val="dk1"/>
                </a:solidFill>
                <a:latin typeface="Poppins"/>
                <a:ea typeface="Poppins"/>
                <a:cs typeface="Poppins"/>
                <a:sym typeface="Poppins"/>
              </a:rPr>
              <a:t> favor by giving something to the customer as well.</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Free sample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Discount codes</a:t>
            </a:r>
            <a:endParaRPr sz="1800">
              <a:solidFill>
                <a:schemeClr val="dk1"/>
              </a:solidFill>
              <a:latin typeface="Poppins"/>
              <a:ea typeface="Poppins"/>
              <a:cs typeface="Poppins"/>
              <a:sym typeface="Poppins"/>
            </a:endParaRPr>
          </a:p>
        </p:txBody>
      </p:sp>
      <p:pic>
        <p:nvPicPr>
          <p:cNvPr id="389" name="Google Shape;389;p43"/>
          <p:cNvPicPr preferRelativeResize="0"/>
          <p:nvPr/>
        </p:nvPicPr>
        <p:blipFill rotWithShape="1">
          <a:blip r:embed="rId3">
            <a:alphaModFix/>
          </a:blip>
          <a:srcRect b="21849" l="0" r="0" t="13392"/>
          <a:stretch/>
        </p:blipFill>
        <p:spPr>
          <a:xfrm>
            <a:off x="615250" y="3383150"/>
            <a:ext cx="2614909" cy="1270050"/>
          </a:xfrm>
          <a:prstGeom prst="rect">
            <a:avLst/>
          </a:prstGeom>
          <a:noFill/>
          <a:ln cap="flat" cmpd="sng" w="38100">
            <a:solidFill>
              <a:srgbClr val="FF6262"/>
            </a:solidFill>
            <a:prstDash val="solid"/>
            <a:round/>
            <a:headEnd len="sm" w="sm" type="none"/>
            <a:tailEnd len="sm" w="sm" type="none"/>
          </a:ln>
        </p:spPr>
      </p:pic>
      <p:pic>
        <p:nvPicPr>
          <p:cNvPr id="390" name="Google Shape;390;p43"/>
          <p:cNvPicPr preferRelativeResize="0"/>
          <p:nvPr/>
        </p:nvPicPr>
        <p:blipFill>
          <a:blip r:embed="rId4">
            <a:alphaModFix/>
          </a:blip>
          <a:stretch>
            <a:fillRect/>
          </a:stretch>
        </p:blipFill>
        <p:spPr>
          <a:xfrm>
            <a:off x="5553242" y="3186750"/>
            <a:ext cx="2031399" cy="1859424"/>
          </a:xfrm>
          <a:prstGeom prst="rect">
            <a:avLst/>
          </a:prstGeom>
          <a:noFill/>
          <a:ln cap="flat" cmpd="sng" w="28575">
            <a:solidFill>
              <a:srgbClr val="FCD300"/>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394" name="Shape 394"/>
        <p:cNvGrpSpPr/>
        <p:nvPr/>
      </p:nvGrpSpPr>
      <p:grpSpPr>
        <a:xfrm>
          <a:off x="0" y="0"/>
          <a:ext cx="0" cy="0"/>
          <a:chOff x="0" y="0"/>
          <a:chExt cx="0" cy="0"/>
        </a:xfrm>
      </p:grpSpPr>
      <p:pic>
        <p:nvPicPr>
          <p:cNvPr id="395" name="Google Shape;395;p44"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396" name="Google Shape;396;p44"/>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397" name="Google Shape;397;p44"/>
          <p:cNvSpPr/>
          <p:nvPr/>
        </p:nvSpPr>
        <p:spPr>
          <a:xfrm>
            <a:off x="311700" y="453900"/>
            <a:ext cx="8520600" cy="5763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Activity</a:t>
            </a:r>
            <a:endParaRPr sz="2300">
              <a:solidFill>
                <a:schemeClr val="lt1"/>
              </a:solidFill>
              <a:latin typeface="Poppins"/>
              <a:ea typeface="Poppins"/>
              <a:cs typeface="Poppins"/>
              <a:sym typeface="Poppins"/>
            </a:endParaRPr>
          </a:p>
        </p:txBody>
      </p:sp>
      <p:sp>
        <p:nvSpPr>
          <p:cNvPr id="398" name="Google Shape;398;p44"/>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Gimkit</a:t>
            </a:r>
            <a:endParaRPr sz="1800">
              <a:solidFill>
                <a:schemeClr val="dk1"/>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02" name="Shape 402"/>
        <p:cNvGrpSpPr/>
        <p:nvPr/>
      </p:nvGrpSpPr>
      <p:grpSpPr>
        <a:xfrm>
          <a:off x="0" y="0"/>
          <a:ext cx="0" cy="0"/>
          <a:chOff x="0" y="0"/>
          <a:chExt cx="0" cy="0"/>
        </a:xfrm>
      </p:grpSpPr>
      <p:pic>
        <p:nvPicPr>
          <p:cNvPr id="403" name="Google Shape;403;p45" title="MarketMinds Hero BG.png"/>
          <p:cNvPicPr preferRelativeResize="0"/>
          <p:nvPr/>
        </p:nvPicPr>
        <p:blipFill rotWithShape="1">
          <a:blip r:embed="rId3">
            <a:alphaModFix/>
          </a:blip>
          <a:srcRect b="0" l="50753" r="0" t="0"/>
          <a:stretch/>
        </p:blipFill>
        <p:spPr>
          <a:xfrm>
            <a:off x="4641000" y="0"/>
            <a:ext cx="4503000" cy="5143500"/>
          </a:xfrm>
          <a:prstGeom prst="rect">
            <a:avLst/>
          </a:prstGeom>
          <a:noFill/>
          <a:ln>
            <a:noFill/>
          </a:ln>
        </p:spPr>
      </p:pic>
      <p:sp>
        <p:nvSpPr>
          <p:cNvPr id="404" name="Google Shape;404;p45"/>
          <p:cNvSpPr txBox="1"/>
          <p:nvPr/>
        </p:nvSpPr>
        <p:spPr>
          <a:xfrm>
            <a:off x="832300" y="2423600"/>
            <a:ext cx="1235700" cy="919200"/>
          </a:xfrm>
          <a:prstGeom prst="rect">
            <a:avLst/>
          </a:prstGeom>
          <a:solidFill>
            <a:srgbClr val="FCD300">
              <a:alpha val="22270"/>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FCD300"/>
                </a:solidFill>
                <a:latin typeface="Bodoni Moda Black"/>
                <a:ea typeface="Bodoni Moda Black"/>
                <a:cs typeface="Bodoni Moda Black"/>
                <a:sym typeface="Bodoni Moda Black"/>
              </a:rPr>
              <a:t>05</a:t>
            </a:r>
            <a:endParaRPr sz="5000">
              <a:solidFill>
                <a:srgbClr val="FCD300"/>
              </a:solidFill>
              <a:latin typeface="Bodoni Moda Black"/>
              <a:ea typeface="Bodoni Moda Black"/>
              <a:cs typeface="Bodoni Moda Black"/>
              <a:sym typeface="Bodoni Moda Black"/>
            </a:endParaRPr>
          </a:p>
        </p:txBody>
      </p:sp>
      <p:sp>
        <p:nvSpPr>
          <p:cNvPr id="405" name="Google Shape;405;p45"/>
          <p:cNvSpPr txBox="1"/>
          <p:nvPr/>
        </p:nvSpPr>
        <p:spPr>
          <a:xfrm>
            <a:off x="713225" y="3274400"/>
            <a:ext cx="43836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chemeClr val="dk1"/>
                </a:solidFill>
                <a:latin typeface="Poppins Black"/>
                <a:ea typeface="Poppins Black"/>
                <a:cs typeface="Poppins Black"/>
                <a:sym typeface="Poppins Black"/>
              </a:rPr>
              <a:t>Digitalization &amp; Social Media</a:t>
            </a:r>
            <a:endParaRPr sz="3700">
              <a:solidFill>
                <a:schemeClr val="dk1"/>
              </a:solidFill>
              <a:latin typeface="Poppins Black"/>
              <a:ea typeface="Poppins Black"/>
              <a:cs typeface="Poppins Black"/>
              <a:sym typeface="Poppins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09" name="Shape 409"/>
        <p:cNvGrpSpPr/>
        <p:nvPr/>
      </p:nvGrpSpPr>
      <p:grpSpPr>
        <a:xfrm>
          <a:off x="0" y="0"/>
          <a:ext cx="0" cy="0"/>
          <a:chOff x="0" y="0"/>
          <a:chExt cx="0" cy="0"/>
        </a:xfrm>
      </p:grpSpPr>
      <p:pic>
        <p:nvPicPr>
          <p:cNvPr id="410" name="Google Shape;410;p46"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411" name="Google Shape;411;p46"/>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412" name="Google Shape;412;p46"/>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Do now</a:t>
            </a:r>
            <a:endParaRPr sz="2300">
              <a:solidFill>
                <a:schemeClr val="lt1"/>
              </a:solidFill>
              <a:latin typeface="Poppins"/>
              <a:ea typeface="Poppins"/>
              <a:cs typeface="Poppins"/>
              <a:sym typeface="Poppins"/>
            </a:endParaRPr>
          </a:p>
        </p:txBody>
      </p:sp>
      <p:sp>
        <p:nvSpPr>
          <p:cNvPr id="413" name="Google Shape;413;p46"/>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Take a guess as to what my average screen time is???</a:t>
            </a:r>
            <a:endParaRPr sz="1800">
              <a:solidFill>
                <a:schemeClr val="dk1"/>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17" name="Shape 417"/>
        <p:cNvGrpSpPr/>
        <p:nvPr/>
      </p:nvGrpSpPr>
      <p:grpSpPr>
        <a:xfrm>
          <a:off x="0" y="0"/>
          <a:ext cx="0" cy="0"/>
          <a:chOff x="0" y="0"/>
          <a:chExt cx="0" cy="0"/>
        </a:xfrm>
      </p:grpSpPr>
      <p:sp>
        <p:nvSpPr>
          <p:cNvPr id="418" name="Google Shape;418;p47"/>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Role of social media in marketing</a:t>
            </a:r>
            <a:endParaRPr sz="2300">
              <a:solidFill>
                <a:schemeClr val="lt1"/>
              </a:solidFill>
              <a:latin typeface="Poppins"/>
              <a:ea typeface="Poppins"/>
              <a:cs typeface="Poppins"/>
              <a:sym typeface="Poppins"/>
            </a:endParaRPr>
          </a:p>
        </p:txBody>
      </p:sp>
      <p:sp>
        <p:nvSpPr>
          <p:cNvPr id="419" name="Google Shape;419;p47"/>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With the rise of social media, companies have had to adjust their marketing approaches.</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u="sng">
                <a:solidFill>
                  <a:schemeClr val="dk1"/>
                </a:solidFill>
                <a:latin typeface="Poppins"/>
                <a:ea typeface="Poppins"/>
                <a:cs typeface="Poppins"/>
                <a:sym typeface="Poppins"/>
              </a:rPr>
              <a:t>Example: How Duolingo Took Over TikTok</a:t>
            </a:r>
            <a:endParaRPr sz="1800" u="sng">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Gains 300,000 followers a month</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Connecting with community</a:t>
            </a:r>
            <a:endParaRPr sz="1800">
              <a:solidFill>
                <a:schemeClr val="dk1"/>
              </a:solidFill>
              <a:latin typeface="Poppins"/>
              <a:ea typeface="Poppins"/>
              <a:cs typeface="Poppins"/>
              <a:sym typeface="Poppins"/>
            </a:endParaRPr>
          </a:p>
          <a:p>
            <a:pPr indent="-342900" lvl="0" marL="9144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Shifts with culture + trends</a:t>
            </a:r>
            <a:endParaRPr sz="1800">
              <a:solidFill>
                <a:schemeClr val="dk1"/>
              </a:solidFill>
              <a:latin typeface="Poppins"/>
              <a:ea typeface="Poppins"/>
              <a:cs typeface="Poppins"/>
              <a:sym typeface="Poppins"/>
            </a:endParaRPr>
          </a:p>
        </p:txBody>
      </p:sp>
      <p:pic>
        <p:nvPicPr>
          <p:cNvPr id="420" name="Google Shape;420;p47"/>
          <p:cNvPicPr preferRelativeResize="0"/>
          <p:nvPr/>
        </p:nvPicPr>
        <p:blipFill rotWithShape="1">
          <a:blip r:embed="rId3">
            <a:alphaModFix/>
          </a:blip>
          <a:srcRect b="6279" l="0" r="0" t="0"/>
          <a:stretch/>
        </p:blipFill>
        <p:spPr>
          <a:xfrm>
            <a:off x="6310925" y="1168750"/>
            <a:ext cx="2528276" cy="1861625"/>
          </a:xfrm>
          <a:prstGeom prst="rect">
            <a:avLst/>
          </a:prstGeom>
          <a:noFill/>
          <a:ln cap="flat" cmpd="sng" w="38100">
            <a:solidFill>
              <a:srgbClr val="FF6262"/>
            </a:solidFill>
            <a:prstDash val="solid"/>
            <a:round/>
            <a:headEnd len="sm" w="sm" type="none"/>
            <a:tailEnd len="sm" w="sm" type="none"/>
          </a:ln>
        </p:spPr>
      </p:pic>
      <p:pic>
        <p:nvPicPr>
          <p:cNvPr id="421" name="Google Shape;421;p47"/>
          <p:cNvPicPr preferRelativeResize="0"/>
          <p:nvPr/>
        </p:nvPicPr>
        <p:blipFill>
          <a:blip r:embed="rId4">
            <a:alphaModFix/>
          </a:blip>
          <a:stretch>
            <a:fillRect/>
          </a:stretch>
        </p:blipFill>
        <p:spPr>
          <a:xfrm>
            <a:off x="5595375" y="3168925"/>
            <a:ext cx="3236926" cy="1691300"/>
          </a:xfrm>
          <a:prstGeom prst="rect">
            <a:avLst/>
          </a:prstGeom>
          <a:noFill/>
          <a:ln cap="flat" cmpd="sng" w="38100">
            <a:solidFill>
              <a:srgbClr val="FF626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25" name="Shape 425"/>
        <p:cNvGrpSpPr/>
        <p:nvPr/>
      </p:nvGrpSpPr>
      <p:grpSpPr>
        <a:xfrm>
          <a:off x="0" y="0"/>
          <a:ext cx="0" cy="0"/>
          <a:chOff x="0" y="0"/>
          <a:chExt cx="0" cy="0"/>
        </a:xfrm>
      </p:grpSpPr>
      <p:sp>
        <p:nvSpPr>
          <p:cNvPr id="426" name="Google Shape;426;p48"/>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427" name="Google Shape;427;p48"/>
          <p:cNvSpPr txBox="1"/>
          <p:nvPr/>
        </p:nvSpPr>
        <p:spPr>
          <a:xfrm>
            <a:off x="5157800" y="1404050"/>
            <a:ext cx="37932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STEP 1: recognize your target audience</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What platform will your target audience most likely use?</a:t>
            </a:r>
            <a:endParaRPr sz="1800">
              <a:solidFill>
                <a:schemeClr val="dk1"/>
              </a:solidFill>
              <a:latin typeface="Poppins"/>
              <a:ea typeface="Poppins"/>
              <a:cs typeface="Poppins"/>
              <a:sym typeface="Poppins"/>
            </a:endParaRPr>
          </a:p>
        </p:txBody>
      </p:sp>
      <p:pic>
        <p:nvPicPr>
          <p:cNvPr id="428" name="Google Shape;428;p48"/>
          <p:cNvPicPr preferRelativeResize="0"/>
          <p:nvPr/>
        </p:nvPicPr>
        <p:blipFill>
          <a:blip r:embed="rId3">
            <a:alphaModFix/>
          </a:blip>
          <a:stretch>
            <a:fillRect/>
          </a:stretch>
        </p:blipFill>
        <p:spPr>
          <a:xfrm>
            <a:off x="2" y="0"/>
            <a:ext cx="4766224" cy="5143499"/>
          </a:xfrm>
          <a:prstGeom prst="rect">
            <a:avLst/>
          </a:prstGeom>
          <a:noFill/>
          <a:ln>
            <a:noFill/>
          </a:ln>
        </p:spPr>
      </p:pic>
      <p:sp>
        <p:nvSpPr>
          <p:cNvPr id="429" name="Google Shape;429;p48"/>
          <p:cNvSpPr/>
          <p:nvPr/>
        </p:nvSpPr>
        <p:spPr>
          <a:xfrm>
            <a:off x="5029800" y="247525"/>
            <a:ext cx="3564300" cy="9525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How to Use Social Media in Marketing</a:t>
            </a:r>
            <a:endParaRPr sz="2300">
              <a:solidFill>
                <a:schemeClr val="lt1"/>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33" name="Shape 433"/>
        <p:cNvGrpSpPr/>
        <p:nvPr/>
      </p:nvGrpSpPr>
      <p:grpSpPr>
        <a:xfrm>
          <a:off x="0" y="0"/>
          <a:ext cx="0" cy="0"/>
          <a:chOff x="0" y="0"/>
          <a:chExt cx="0" cy="0"/>
        </a:xfrm>
      </p:grpSpPr>
      <p:sp>
        <p:nvSpPr>
          <p:cNvPr id="434" name="Google Shape;434;p49"/>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435" name="Google Shape;435;p49"/>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How to Use Social Media in Marketing</a:t>
            </a:r>
            <a:endParaRPr sz="2300">
              <a:solidFill>
                <a:schemeClr val="lt1"/>
              </a:solidFill>
              <a:latin typeface="Poppins"/>
              <a:ea typeface="Poppins"/>
              <a:cs typeface="Poppins"/>
              <a:sym typeface="Poppins"/>
            </a:endParaRPr>
          </a:p>
        </p:txBody>
      </p:sp>
      <p:sp>
        <p:nvSpPr>
          <p:cNvPr id="436" name="Google Shape;436;p49"/>
          <p:cNvSpPr txBox="1"/>
          <p:nvPr/>
        </p:nvSpPr>
        <p:spPr>
          <a:xfrm>
            <a:off x="442925" y="1340550"/>
            <a:ext cx="28248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STEP 2: Be consistent</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Same color </a:t>
            </a:r>
            <a:r>
              <a:rPr lang="en" sz="1800">
                <a:solidFill>
                  <a:schemeClr val="dk1"/>
                </a:solidFill>
                <a:latin typeface="Poppins"/>
                <a:ea typeface="Poppins"/>
                <a:cs typeface="Poppins"/>
                <a:sym typeface="Poppins"/>
              </a:rPr>
              <a:t>palette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Same fonts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Same style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1-2 posts per day</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pic>
        <p:nvPicPr>
          <p:cNvPr id="437" name="Google Shape;437;p49"/>
          <p:cNvPicPr preferRelativeResize="0"/>
          <p:nvPr/>
        </p:nvPicPr>
        <p:blipFill rotWithShape="1">
          <a:blip r:embed="rId3">
            <a:alphaModFix/>
          </a:blip>
          <a:srcRect b="9718" l="0" r="0" t="5406"/>
          <a:stretch/>
        </p:blipFill>
        <p:spPr>
          <a:xfrm>
            <a:off x="3378750" y="1213739"/>
            <a:ext cx="2135676" cy="3929761"/>
          </a:xfrm>
          <a:prstGeom prst="rect">
            <a:avLst/>
          </a:prstGeom>
          <a:noFill/>
          <a:ln cap="flat" cmpd="sng" w="38100">
            <a:solidFill>
              <a:srgbClr val="FF6262"/>
            </a:solidFill>
            <a:prstDash val="solid"/>
            <a:round/>
            <a:headEnd len="sm" w="sm" type="none"/>
            <a:tailEnd len="sm" w="sm" type="none"/>
          </a:ln>
        </p:spPr>
      </p:pic>
      <p:sp>
        <p:nvSpPr>
          <p:cNvPr id="438" name="Google Shape;438;p49"/>
          <p:cNvSpPr txBox="1"/>
          <p:nvPr/>
        </p:nvSpPr>
        <p:spPr>
          <a:xfrm>
            <a:off x="5770575" y="1340550"/>
            <a:ext cx="28248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STEP 3: Content diversity</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Keep things fresh:</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Local news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Data + insights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Polls, questions, contests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Updates + announcements</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42" name="Shape 442"/>
        <p:cNvGrpSpPr/>
        <p:nvPr/>
      </p:nvGrpSpPr>
      <p:grpSpPr>
        <a:xfrm>
          <a:off x="0" y="0"/>
          <a:ext cx="0" cy="0"/>
          <a:chOff x="0" y="0"/>
          <a:chExt cx="0" cy="0"/>
        </a:xfrm>
      </p:grpSpPr>
      <p:sp>
        <p:nvSpPr>
          <p:cNvPr id="443" name="Google Shape;443;p50"/>
          <p:cNvSpPr/>
          <p:nvPr/>
        </p:nvSpPr>
        <p:spPr>
          <a:xfrm>
            <a:off x="571925" y="1398000"/>
            <a:ext cx="3001800" cy="3095400"/>
          </a:xfrm>
          <a:prstGeom prst="roundRect">
            <a:avLst>
              <a:gd fmla="val 16667" name="adj"/>
            </a:avLst>
          </a:prstGeom>
          <a:solidFill>
            <a:srgbClr val="4A3A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50"/>
          <p:cNvSpPr txBox="1"/>
          <p:nvPr/>
        </p:nvSpPr>
        <p:spPr>
          <a:xfrm>
            <a:off x="4103700" y="1530725"/>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Poppins"/>
                <a:ea typeface="Poppins"/>
                <a:cs typeface="Poppins"/>
                <a:sym typeface="Poppins"/>
              </a:rPr>
              <a:t>Example: Juul’s Harmful Marketing</a:t>
            </a:r>
            <a:endParaRPr sz="1800">
              <a:solidFill>
                <a:schemeClr val="dk1"/>
              </a:solidFill>
              <a:latin typeface="Poppins"/>
              <a:ea typeface="Poppins"/>
              <a:cs typeface="Poppins"/>
              <a:sym typeface="Poppins"/>
            </a:endParaRPr>
          </a:p>
        </p:txBody>
      </p:sp>
      <p:sp>
        <p:nvSpPr>
          <p:cNvPr id="445" name="Google Shape;445;p50"/>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Marketing Ethics</a:t>
            </a:r>
            <a:endParaRPr sz="2300">
              <a:solidFill>
                <a:schemeClr val="lt1"/>
              </a:solidFill>
              <a:latin typeface="Poppins"/>
              <a:ea typeface="Poppins"/>
              <a:cs typeface="Poppins"/>
              <a:sym typeface="Poppins"/>
            </a:endParaRPr>
          </a:p>
        </p:txBody>
      </p:sp>
      <p:sp>
        <p:nvSpPr>
          <p:cNvPr id="446" name="Google Shape;446;p50"/>
          <p:cNvSpPr txBox="1"/>
          <p:nvPr/>
        </p:nvSpPr>
        <p:spPr>
          <a:xfrm>
            <a:off x="786875" y="1633325"/>
            <a:ext cx="2571900" cy="32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6262"/>
                </a:solidFill>
                <a:latin typeface="Poppins"/>
                <a:ea typeface="Poppins"/>
                <a:cs typeface="Poppins"/>
                <a:sym typeface="Poppins"/>
              </a:rPr>
              <a:t>Definition:</a:t>
            </a:r>
            <a:r>
              <a:rPr lang="en" sz="1800">
                <a:solidFill>
                  <a:schemeClr val="lt1"/>
                </a:solidFill>
                <a:latin typeface="Poppins"/>
                <a:ea typeface="Poppins"/>
                <a:cs typeface="Poppins"/>
                <a:sym typeface="Poppins"/>
              </a:rPr>
              <a:t> A set of moral principles that guides a company’s promotional activities</a:t>
            </a:r>
            <a:endParaRPr sz="1800">
              <a:solidFill>
                <a:schemeClr val="lt1"/>
              </a:solidFill>
              <a:latin typeface="Poppins"/>
              <a:ea typeface="Poppins"/>
              <a:cs typeface="Poppins"/>
              <a:sym typeface="Poppins"/>
            </a:endParaRPr>
          </a:p>
          <a:p>
            <a:pPr indent="0" lvl="0" marL="0" rtl="0" algn="l">
              <a:spcBef>
                <a:spcPts val="0"/>
              </a:spcBef>
              <a:spcAft>
                <a:spcPts val="0"/>
              </a:spcAft>
              <a:buNone/>
            </a:pPr>
            <a:r>
              <a:t/>
            </a:r>
            <a:endParaRPr sz="1800">
              <a:solidFill>
                <a:schemeClr val="lt1"/>
              </a:solidFill>
              <a:latin typeface="Poppins"/>
              <a:ea typeface="Poppins"/>
              <a:cs typeface="Poppins"/>
              <a:sym typeface="Poppins"/>
            </a:endParaRPr>
          </a:p>
          <a:p>
            <a:pPr indent="-342900" lvl="0" marL="457200" rtl="0" algn="l">
              <a:spcBef>
                <a:spcPts val="0"/>
              </a:spcBef>
              <a:spcAft>
                <a:spcPts val="0"/>
              </a:spcAft>
              <a:buClr>
                <a:schemeClr val="lt1"/>
              </a:buClr>
              <a:buSzPts val="1800"/>
              <a:buFont typeface="Poppins"/>
              <a:buChar char="➔"/>
            </a:pPr>
            <a:r>
              <a:rPr lang="en" sz="1800">
                <a:solidFill>
                  <a:schemeClr val="lt1"/>
                </a:solidFill>
                <a:latin typeface="Poppins"/>
                <a:ea typeface="Poppins"/>
                <a:cs typeface="Poppins"/>
                <a:sym typeface="Poppins"/>
              </a:rPr>
              <a:t>A </a:t>
            </a:r>
            <a:r>
              <a:rPr lang="en" sz="1800">
                <a:solidFill>
                  <a:schemeClr val="lt1"/>
                </a:solidFill>
                <a:latin typeface="Poppins"/>
                <a:ea typeface="Poppins"/>
                <a:cs typeface="Poppins"/>
                <a:sym typeface="Poppins"/>
              </a:rPr>
              <a:t>company's</a:t>
            </a:r>
            <a:r>
              <a:rPr lang="en" sz="1800">
                <a:solidFill>
                  <a:schemeClr val="lt1"/>
                </a:solidFill>
                <a:latin typeface="Poppins"/>
                <a:ea typeface="Poppins"/>
                <a:cs typeface="Poppins"/>
                <a:sym typeface="Poppins"/>
              </a:rPr>
              <a:t> primary goal is to make money</a:t>
            </a:r>
            <a:endParaRPr sz="1800">
              <a:solidFill>
                <a:schemeClr val="lt1"/>
              </a:solidFill>
              <a:latin typeface="Poppins"/>
              <a:ea typeface="Poppins"/>
              <a:cs typeface="Poppins"/>
              <a:sym typeface="Poppins"/>
            </a:endParaRPr>
          </a:p>
        </p:txBody>
      </p:sp>
      <p:pic>
        <p:nvPicPr>
          <p:cNvPr id="447" name="Google Shape;447;p50"/>
          <p:cNvPicPr preferRelativeResize="0"/>
          <p:nvPr/>
        </p:nvPicPr>
        <p:blipFill>
          <a:blip r:embed="rId3">
            <a:alphaModFix/>
          </a:blip>
          <a:stretch>
            <a:fillRect/>
          </a:stretch>
        </p:blipFill>
        <p:spPr>
          <a:xfrm>
            <a:off x="4572000" y="2259250"/>
            <a:ext cx="3140360" cy="2025750"/>
          </a:xfrm>
          <a:prstGeom prst="rect">
            <a:avLst/>
          </a:prstGeom>
          <a:noFill/>
          <a:ln cap="flat" cmpd="sng" w="38100">
            <a:solidFill>
              <a:srgbClr val="FF6262"/>
            </a:solidFill>
            <a:prstDash val="solid"/>
            <a:round/>
            <a:headEnd len="sm" w="sm" type="none"/>
            <a:tailEnd len="sm" w="sm" type="none"/>
          </a:ln>
        </p:spPr>
      </p:pic>
      <p:sp>
        <p:nvSpPr>
          <p:cNvPr id="448" name="Google Shape;448;p50"/>
          <p:cNvSpPr txBox="1"/>
          <p:nvPr/>
        </p:nvSpPr>
        <p:spPr>
          <a:xfrm>
            <a:off x="6673025" y="2259250"/>
            <a:ext cx="2159400" cy="22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Poppins"/>
              <a:ea typeface="Poppins"/>
              <a:cs typeface="Poppins"/>
              <a:sym typeface="Poppi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52" name="Shape 452"/>
        <p:cNvGrpSpPr/>
        <p:nvPr/>
      </p:nvGrpSpPr>
      <p:grpSpPr>
        <a:xfrm>
          <a:off x="0" y="0"/>
          <a:ext cx="0" cy="0"/>
          <a:chOff x="0" y="0"/>
          <a:chExt cx="0" cy="0"/>
        </a:xfrm>
      </p:grpSpPr>
      <p:pic>
        <p:nvPicPr>
          <p:cNvPr id="453" name="Google Shape;453;p51"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454" name="Google Shape;454;p51"/>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455" name="Google Shape;455;p51"/>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Rules for Ethical Marketing</a:t>
            </a:r>
            <a:endParaRPr sz="2300">
              <a:solidFill>
                <a:schemeClr val="lt1"/>
              </a:solidFill>
              <a:latin typeface="Poppins"/>
              <a:ea typeface="Poppins"/>
              <a:cs typeface="Poppins"/>
              <a:sym typeface="Poppins"/>
            </a:endParaRPr>
          </a:p>
        </p:txBody>
      </p:sp>
      <p:sp>
        <p:nvSpPr>
          <p:cNvPr id="456" name="Google Shape;456;p51"/>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Put the customer first</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Be honest and transparent</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Priority</a:t>
            </a:r>
            <a:r>
              <a:rPr lang="en" sz="1800">
                <a:solidFill>
                  <a:schemeClr val="dk1"/>
                </a:solidFill>
                <a:latin typeface="Poppins"/>
                <a:ea typeface="Poppins"/>
                <a:cs typeface="Poppins"/>
                <a:sym typeface="Poppins"/>
              </a:rPr>
              <a:t> health and </a:t>
            </a:r>
            <a:r>
              <a:rPr lang="en" sz="1800">
                <a:solidFill>
                  <a:schemeClr val="dk1"/>
                </a:solidFill>
                <a:latin typeface="Poppins"/>
                <a:ea typeface="Poppins"/>
                <a:cs typeface="Poppins"/>
                <a:sym typeface="Poppins"/>
              </a:rPr>
              <a:t>safety</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t/>
            </a:r>
            <a:endParaRPr sz="1800">
              <a:solidFill>
                <a:schemeClr val="dk1"/>
              </a:solidFill>
              <a:latin typeface="Poppins"/>
              <a:ea typeface="Poppins"/>
              <a:cs typeface="Poppins"/>
              <a:sym typeface="Poppins"/>
            </a:endParaRPr>
          </a:p>
          <a:p>
            <a:pPr indent="0" lvl="0" marL="0" rtl="0" algn="l">
              <a:spcBef>
                <a:spcPts val="0"/>
              </a:spcBef>
              <a:spcAft>
                <a:spcPts val="0"/>
              </a:spcAft>
              <a:buNone/>
            </a:pPr>
            <a:r>
              <a:rPr lang="en" sz="1800">
                <a:solidFill>
                  <a:schemeClr val="dk1"/>
                </a:solidFill>
                <a:latin typeface="Poppins"/>
                <a:ea typeface="Poppins"/>
                <a:cs typeface="Poppins"/>
                <a:sym typeface="Poppins"/>
              </a:rPr>
              <a:t>As marketers, you have a responsibility to uphold these rules</a:t>
            </a:r>
            <a:endParaRPr sz="1800">
              <a:solidFill>
                <a:schemeClr val="dk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85" name="Shape 85"/>
        <p:cNvGrpSpPr/>
        <p:nvPr/>
      </p:nvGrpSpPr>
      <p:grpSpPr>
        <a:xfrm>
          <a:off x="0" y="0"/>
          <a:ext cx="0" cy="0"/>
          <a:chOff x="0" y="0"/>
          <a:chExt cx="0" cy="0"/>
        </a:xfrm>
      </p:grpSpPr>
      <p:pic>
        <p:nvPicPr>
          <p:cNvPr id="86" name="Google Shape;86;p16" title="MarketMinds Important.png"/>
          <p:cNvPicPr preferRelativeResize="0"/>
          <p:nvPr/>
        </p:nvPicPr>
        <p:blipFill rotWithShape="1">
          <a:blip r:embed="rId3">
            <a:alphaModFix/>
          </a:blip>
          <a:srcRect b="0" l="41002" r="0" t="0"/>
          <a:stretch/>
        </p:blipFill>
        <p:spPr>
          <a:xfrm>
            <a:off x="6696625" y="0"/>
            <a:ext cx="2447376" cy="2333451"/>
          </a:xfrm>
          <a:prstGeom prst="rect">
            <a:avLst/>
          </a:prstGeom>
          <a:noFill/>
          <a:ln>
            <a:noFill/>
          </a:ln>
        </p:spPr>
      </p:pic>
      <p:sp>
        <p:nvSpPr>
          <p:cNvPr id="87" name="Google Shape;87;p16"/>
          <p:cNvSpPr/>
          <p:nvPr/>
        </p:nvSpPr>
        <p:spPr>
          <a:xfrm>
            <a:off x="311700" y="453900"/>
            <a:ext cx="6321900" cy="576300"/>
          </a:xfrm>
          <a:prstGeom prst="roundRect">
            <a:avLst>
              <a:gd fmla="val 16667"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Why is Marketing Important?</a:t>
            </a:r>
            <a:endParaRPr sz="2300">
              <a:solidFill>
                <a:schemeClr val="lt1"/>
              </a:solidFill>
              <a:latin typeface="Poppins"/>
              <a:ea typeface="Poppins"/>
              <a:cs typeface="Poppins"/>
              <a:sym typeface="Poppins"/>
            </a:endParaRPr>
          </a:p>
        </p:txBody>
      </p:sp>
      <p:sp>
        <p:nvSpPr>
          <p:cNvPr id="88" name="Google Shape;88;p16"/>
          <p:cNvSpPr txBox="1"/>
          <p:nvPr/>
        </p:nvSpPr>
        <p:spPr>
          <a:xfrm>
            <a:off x="478825" y="1314725"/>
            <a:ext cx="5764500" cy="148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latin typeface="Poppins"/>
                <a:ea typeface="Poppins"/>
                <a:cs typeface="Poppins"/>
                <a:sym typeface="Poppins"/>
              </a:rPr>
              <a:t>Marketing is important because it helps businesses connect with their target audience and communicate the value of their products or services. At its core, marketing is about building relationships, understanding customer needs, and providing solutions that resonate with them</a:t>
            </a:r>
            <a:endParaRPr sz="1500">
              <a:solidFill>
                <a:schemeClr val="dk1"/>
              </a:solidFill>
              <a:latin typeface="Poppins"/>
              <a:ea typeface="Poppins"/>
              <a:cs typeface="Poppins"/>
              <a:sym typeface="Poppi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460" name="Shape 460"/>
        <p:cNvGrpSpPr/>
        <p:nvPr/>
      </p:nvGrpSpPr>
      <p:grpSpPr>
        <a:xfrm>
          <a:off x="0" y="0"/>
          <a:ext cx="0" cy="0"/>
          <a:chOff x="0" y="0"/>
          <a:chExt cx="0" cy="0"/>
        </a:xfrm>
      </p:grpSpPr>
      <p:pic>
        <p:nvPicPr>
          <p:cNvPr id="461" name="Google Shape;461;p52"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462" name="Google Shape;462;p52"/>
          <p:cNvSpPr txBox="1"/>
          <p:nvPr/>
        </p:nvSpPr>
        <p:spPr>
          <a:xfrm>
            <a:off x="3159325" y="2234250"/>
            <a:ext cx="42333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0">
              <a:solidFill>
                <a:schemeClr val="dk1"/>
              </a:solidFill>
              <a:latin typeface="Poppins"/>
              <a:ea typeface="Poppins"/>
              <a:cs typeface="Poppins"/>
              <a:sym typeface="Poppins"/>
            </a:endParaRPr>
          </a:p>
        </p:txBody>
      </p:sp>
      <p:sp>
        <p:nvSpPr>
          <p:cNvPr id="463" name="Google Shape;463;p52"/>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How To Be a C</a:t>
            </a:r>
            <a:r>
              <a:rPr lang="en" sz="2300">
                <a:solidFill>
                  <a:schemeClr val="lt1"/>
                </a:solidFill>
                <a:latin typeface="Poppins"/>
                <a:ea typeface="Poppins"/>
                <a:cs typeface="Poppins"/>
                <a:sym typeface="Poppins"/>
              </a:rPr>
              <a:t>onscious</a:t>
            </a:r>
            <a:r>
              <a:rPr lang="en" sz="2300">
                <a:solidFill>
                  <a:schemeClr val="lt1"/>
                </a:solidFill>
                <a:latin typeface="Poppins"/>
                <a:ea typeface="Poppins"/>
                <a:cs typeface="Poppins"/>
                <a:sym typeface="Poppins"/>
              </a:rPr>
              <a:t> Consumer</a:t>
            </a:r>
            <a:endParaRPr sz="2300">
              <a:solidFill>
                <a:schemeClr val="lt1"/>
              </a:solidFill>
              <a:latin typeface="Poppins"/>
              <a:ea typeface="Poppins"/>
              <a:cs typeface="Poppins"/>
              <a:sym typeface="Poppins"/>
            </a:endParaRPr>
          </a:p>
        </p:txBody>
      </p:sp>
      <p:sp>
        <p:nvSpPr>
          <p:cNvPr id="464" name="Google Shape;464;p52"/>
          <p:cNvSpPr txBox="1"/>
          <p:nvPr/>
        </p:nvSpPr>
        <p:spPr>
          <a:xfrm>
            <a:off x="442925" y="1340550"/>
            <a:ext cx="5868000" cy="321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Recognize harmful marketing tactics</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Think twice</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Do some </a:t>
            </a:r>
            <a:r>
              <a:rPr lang="en" sz="1800">
                <a:solidFill>
                  <a:schemeClr val="dk1"/>
                </a:solidFill>
                <a:latin typeface="Poppins"/>
                <a:ea typeface="Poppins"/>
                <a:cs typeface="Poppins"/>
                <a:sym typeface="Poppins"/>
              </a:rPr>
              <a:t>research</a:t>
            </a:r>
            <a:endParaRPr sz="1800">
              <a:solidFill>
                <a:schemeClr val="dk1"/>
              </a:solidFill>
              <a:latin typeface="Poppins"/>
              <a:ea typeface="Poppins"/>
              <a:cs typeface="Poppins"/>
              <a:sym typeface="Poppins"/>
            </a:endParaRPr>
          </a:p>
          <a:p>
            <a:pPr indent="-342900" lvl="0" marL="457200" rtl="0" algn="l">
              <a:spcBef>
                <a:spcPts val="0"/>
              </a:spcBef>
              <a:spcAft>
                <a:spcPts val="0"/>
              </a:spcAft>
              <a:buClr>
                <a:schemeClr val="dk1"/>
              </a:buClr>
              <a:buSzPts val="1800"/>
              <a:buFont typeface="Poppins"/>
              <a:buAutoNum type="arabicPeriod"/>
            </a:pPr>
            <a:r>
              <a:rPr lang="en" sz="1800">
                <a:solidFill>
                  <a:schemeClr val="dk1"/>
                </a:solidFill>
                <a:latin typeface="Poppins"/>
                <a:ea typeface="Poppins"/>
                <a:cs typeface="Poppins"/>
                <a:sym typeface="Poppins"/>
              </a:rPr>
              <a:t>Understand the ethical implications</a:t>
            </a:r>
            <a:endParaRPr sz="1800">
              <a:solidFill>
                <a:schemeClr val="dk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92" name="Shape 92"/>
        <p:cNvGrpSpPr/>
        <p:nvPr/>
      </p:nvGrpSpPr>
      <p:grpSpPr>
        <a:xfrm>
          <a:off x="0" y="0"/>
          <a:ext cx="0" cy="0"/>
          <a:chOff x="0" y="0"/>
          <a:chExt cx="0" cy="0"/>
        </a:xfrm>
      </p:grpSpPr>
      <p:pic>
        <p:nvPicPr>
          <p:cNvPr id="93" name="Google Shape;93;p17" title="MarketMinds Hero BG.png"/>
          <p:cNvPicPr preferRelativeResize="0"/>
          <p:nvPr/>
        </p:nvPicPr>
        <p:blipFill rotWithShape="1">
          <a:blip r:embed="rId3">
            <a:alphaModFix/>
          </a:blip>
          <a:srcRect b="0" l="50753" r="0" t="0"/>
          <a:stretch/>
        </p:blipFill>
        <p:spPr>
          <a:xfrm>
            <a:off x="4641000" y="0"/>
            <a:ext cx="4503000" cy="5143500"/>
          </a:xfrm>
          <a:prstGeom prst="rect">
            <a:avLst/>
          </a:prstGeom>
          <a:noFill/>
          <a:ln>
            <a:noFill/>
          </a:ln>
        </p:spPr>
      </p:pic>
      <p:sp>
        <p:nvSpPr>
          <p:cNvPr id="94" name="Google Shape;94;p17"/>
          <p:cNvSpPr txBox="1"/>
          <p:nvPr/>
        </p:nvSpPr>
        <p:spPr>
          <a:xfrm>
            <a:off x="832300" y="2423600"/>
            <a:ext cx="1235700" cy="919200"/>
          </a:xfrm>
          <a:prstGeom prst="rect">
            <a:avLst/>
          </a:prstGeom>
          <a:solidFill>
            <a:srgbClr val="FCD300">
              <a:alpha val="15449"/>
            </a:srgbClr>
          </a:solid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FCD300"/>
                </a:solidFill>
                <a:latin typeface="Bodoni Moda Black"/>
                <a:ea typeface="Bodoni Moda Black"/>
                <a:cs typeface="Bodoni Moda Black"/>
                <a:sym typeface="Bodoni Moda Black"/>
              </a:rPr>
              <a:t>02</a:t>
            </a:r>
            <a:endParaRPr sz="5000">
              <a:solidFill>
                <a:srgbClr val="FCD300"/>
              </a:solidFill>
              <a:latin typeface="Bodoni Moda Black"/>
              <a:ea typeface="Bodoni Moda Black"/>
              <a:cs typeface="Bodoni Moda Black"/>
              <a:sym typeface="Bodoni Moda Black"/>
            </a:endParaRPr>
          </a:p>
        </p:txBody>
      </p:sp>
      <p:sp>
        <p:nvSpPr>
          <p:cNvPr id="95" name="Google Shape;95;p17"/>
          <p:cNvSpPr txBox="1"/>
          <p:nvPr/>
        </p:nvSpPr>
        <p:spPr>
          <a:xfrm>
            <a:off x="713225" y="3274400"/>
            <a:ext cx="4383600" cy="8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chemeClr val="dk1"/>
                </a:solidFill>
                <a:latin typeface="Poppins Black"/>
                <a:ea typeface="Poppins Black"/>
                <a:cs typeface="Poppins Black"/>
                <a:sym typeface="Poppins Black"/>
              </a:rPr>
              <a:t>The 4 P’s</a:t>
            </a:r>
            <a:endParaRPr sz="3900">
              <a:solidFill>
                <a:schemeClr val="dk1"/>
              </a:solidFill>
              <a:latin typeface="Poppins Black"/>
              <a:ea typeface="Poppins Black"/>
              <a:cs typeface="Poppins Black"/>
              <a:sym typeface="Poppins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99" name="Shape 99"/>
        <p:cNvGrpSpPr/>
        <p:nvPr/>
      </p:nvGrpSpPr>
      <p:grpSpPr>
        <a:xfrm>
          <a:off x="0" y="0"/>
          <a:ext cx="0" cy="0"/>
          <a:chOff x="0" y="0"/>
          <a:chExt cx="0" cy="0"/>
        </a:xfrm>
      </p:grpSpPr>
      <p:pic>
        <p:nvPicPr>
          <p:cNvPr id="100" name="Google Shape;100;p18" title="MarketMinds Important.png"/>
          <p:cNvPicPr preferRelativeResize="0"/>
          <p:nvPr/>
        </p:nvPicPr>
        <p:blipFill rotWithShape="1">
          <a:blip r:embed="rId3">
            <a:alphaModFix/>
          </a:blip>
          <a:srcRect b="0" l="41002" r="0" t="0"/>
          <a:stretch/>
        </p:blipFill>
        <p:spPr>
          <a:xfrm>
            <a:off x="6696625" y="2810050"/>
            <a:ext cx="2447376" cy="2333451"/>
          </a:xfrm>
          <a:prstGeom prst="rect">
            <a:avLst/>
          </a:prstGeom>
          <a:noFill/>
          <a:ln>
            <a:noFill/>
          </a:ln>
        </p:spPr>
      </p:pic>
      <p:sp>
        <p:nvSpPr>
          <p:cNvPr id="101" name="Google Shape;101;p18"/>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What is marketing?</a:t>
            </a:r>
            <a:endParaRPr sz="2300">
              <a:solidFill>
                <a:schemeClr val="lt1"/>
              </a:solidFill>
              <a:latin typeface="Poppins"/>
              <a:ea typeface="Poppins"/>
              <a:cs typeface="Poppins"/>
              <a:sym typeface="Poppins"/>
            </a:endParaRPr>
          </a:p>
        </p:txBody>
      </p:sp>
      <p:sp>
        <p:nvSpPr>
          <p:cNvPr id="102" name="Google Shape;102;p18"/>
          <p:cNvSpPr txBox="1"/>
          <p:nvPr/>
        </p:nvSpPr>
        <p:spPr>
          <a:xfrm>
            <a:off x="431175" y="1293525"/>
            <a:ext cx="2046000" cy="5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6262"/>
                </a:solidFill>
                <a:latin typeface="Montserrat"/>
                <a:ea typeface="Montserrat"/>
                <a:cs typeface="Montserrat"/>
                <a:sym typeface="Montserrat"/>
              </a:rPr>
              <a:t>DEFINITION:</a:t>
            </a:r>
            <a:endParaRPr b="1" sz="1800">
              <a:solidFill>
                <a:srgbClr val="FF6262"/>
              </a:solidFill>
              <a:latin typeface="Montserrat"/>
              <a:ea typeface="Montserrat"/>
              <a:cs typeface="Montserrat"/>
              <a:sym typeface="Montserrat"/>
            </a:endParaRPr>
          </a:p>
        </p:txBody>
      </p:sp>
      <p:sp>
        <p:nvSpPr>
          <p:cNvPr id="103" name="Google Shape;103;p18"/>
          <p:cNvSpPr txBox="1"/>
          <p:nvPr/>
        </p:nvSpPr>
        <p:spPr>
          <a:xfrm>
            <a:off x="2139850" y="1293525"/>
            <a:ext cx="5764500" cy="14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Marketing is the activities a company does to promote the buying or selling of its products and services.</a:t>
            </a:r>
            <a:endParaRPr sz="1500">
              <a:solidFill>
                <a:schemeClr val="dk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07" name="Shape 107"/>
        <p:cNvGrpSpPr/>
        <p:nvPr/>
      </p:nvGrpSpPr>
      <p:grpSpPr>
        <a:xfrm>
          <a:off x="0" y="0"/>
          <a:ext cx="0" cy="0"/>
          <a:chOff x="0" y="0"/>
          <a:chExt cx="0" cy="0"/>
        </a:xfrm>
      </p:grpSpPr>
      <p:pic>
        <p:nvPicPr>
          <p:cNvPr id="108" name="Google Shape;108;p19"/>
          <p:cNvPicPr preferRelativeResize="0"/>
          <p:nvPr/>
        </p:nvPicPr>
        <p:blipFill>
          <a:blip r:embed="rId3">
            <a:alphaModFix/>
          </a:blip>
          <a:stretch>
            <a:fillRect/>
          </a:stretch>
        </p:blipFill>
        <p:spPr>
          <a:xfrm>
            <a:off x="1802900" y="1199875"/>
            <a:ext cx="5420600" cy="3377025"/>
          </a:xfrm>
          <a:prstGeom prst="rect">
            <a:avLst/>
          </a:prstGeom>
          <a:noFill/>
          <a:ln>
            <a:noFill/>
          </a:ln>
        </p:spPr>
      </p:pic>
      <p:sp>
        <p:nvSpPr>
          <p:cNvPr id="109" name="Google Shape;109;p19"/>
          <p:cNvSpPr txBox="1"/>
          <p:nvPr/>
        </p:nvSpPr>
        <p:spPr>
          <a:xfrm>
            <a:off x="2332400" y="1879788"/>
            <a:ext cx="1263000" cy="447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u="sng">
                <a:solidFill>
                  <a:srgbClr val="FF6262"/>
                </a:solidFill>
                <a:latin typeface="Bodoni Moda Black"/>
                <a:ea typeface="Bodoni Moda Black"/>
                <a:cs typeface="Bodoni Moda Black"/>
                <a:sym typeface="Bodoni Moda Black"/>
              </a:rPr>
              <a:t>Product</a:t>
            </a:r>
            <a:endParaRPr sz="1800" u="sng">
              <a:solidFill>
                <a:srgbClr val="FF6262"/>
              </a:solidFill>
              <a:latin typeface="Bodoni Moda Black"/>
              <a:ea typeface="Bodoni Moda Black"/>
              <a:cs typeface="Bodoni Moda Black"/>
              <a:sym typeface="Bodoni Moda Black"/>
            </a:endParaRPr>
          </a:p>
        </p:txBody>
      </p:sp>
      <p:sp>
        <p:nvSpPr>
          <p:cNvPr id="110" name="Google Shape;110;p19"/>
          <p:cNvSpPr txBox="1"/>
          <p:nvPr/>
        </p:nvSpPr>
        <p:spPr>
          <a:xfrm>
            <a:off x="5489525" y="1767225"/>
            <a:ext cx="1263000" cy="447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u="sng">
                <a:solidFill>
                  <a:srgbClr val="0FE777"/>
                </a:solidFill>
                <a:latin typeface="Bodoni Moda Black"/>
                <a:ea typeface="Bodoni Moda Black"/>
                <a:cs typeface="Bodoni Moda Black"/>
                <a:sym typeface="Bodoni Moda Black"/>
              </a:rPr>
              <a:t>Price</a:t>
            </a:r>
            <a:endParaRPr sz="1800" u="sng">
              <a:solidFill>
                <a:srgbClr val="0FE777"/>
              </a:solidFill>
              <a:latin typeface="Bodoni Moda Black"/>
              <a:ea typeface="Bodoni Moda Black"/>
              <a:cs typeface="Bodoni Moda Black"/>
              <a:sym typeface="Bodoni Moda Black"/>
            </a:endParaRPr>
          </a:p>
        </p:txBody>
      </p:sp>
      <p:grpSp>
        <p:nvGrpSpPr>
          <p:cNvPr id="111" name="Google Shape;111;p19"/>
          <p:cNvGrpSpPr/>
          <p:nvPr/>
        </p:nvGrpSpPr>
        <p:grpSpPr>
          <a:xfrm>
            <a:off x="4731364" y="3044479"/>
            <a:ext cx="350079" cy="285837"/>
            <a:chOff x="3860400" y="3254050"/>
            <a:chExt cx="296175" cy="241825"/>
          </a:xfrm>
        </p:grpSpPr>
        <p:sp>
          <p:nvSpPr>
            <p:cNvPr id="112" name="Google Shape;112;p19"/>
            <p:cNvSpPr/>
            <p:nvPr/>
          </p:nvSpPr>
          <p:spPr>
            <a:xfrm>
              <a:off x="4112425" y="3358025"/>
              <a:ext cx="44150" cy="18125"/>
            </a:xfrm>
            <a:custGeom>
              <a:rect b="b" l="l" r="r" t="t"/>
              <a:pathLst>
                <a:path extrusionOk="0" h="725" w="1766">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9"/>
            <p:cNvSpPr/>
            <p:nvPr/>
          </p:nvSpPr>
          <p:spPr>
            <a:xfrm>
              <a:off x="4102200" y="3393475"/>
              <a:ext cx="37050" cy="33875"/>
            </a:xfrm>
            <a:custGeom>
              <a:rect b="b" l="l" r="r" t="t"/>
              <a:pathLst>
                <a:path extrusionOk="0" h="1355" w="1482">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4103775" y="3306025"/>
              <a:ext cx="35475" cy="34500"/>
            </a:xfrm>
            <a:custGeom>
              <a:rect b="b" l="l" r="r" t="t"/>
              <a:pathLst>
                <a:path extrusionOk="0" h="1380" w="1419">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3860400" y="3306025"/>
              <a:ext cx="105550" cy="104800"/>
            </a:xfrm>
            <a:custGeom>
              <a:rect b="b" l="l" r="r" t="t"/>
              <a:pathLst>
                <a:path extrusionOk="0" h="4192" w="4222">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a:off x="4050225" y="3254050"/>
              <a:ext cx="35450" cy="208750"/>
            </a:xfrm>
            <a:custGeom>
              <a:rect b="b" l="l" r="r" t="t"/>
              <a:pathLst>
                <a:path extrusionOk="0" h="8350" w="1418">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3912375" y="3426550"/>
              <a:ext cx="51225" cy="69325"/>
            </a:xfrm>
            <a:custGeom>
              <a:rect b="b" l="l" r="r" t="t"/>
              <a:pathLst>
                <a:path extrusionOk="0" h="2773" w="2049">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3982475" y="3275325"/>
              <a:ext cx="52000" cy="163850"/>
            </a:xfrm>
            <a:custGeom>
              <a:rect b="b" l="l" r="r" t="t"/>
              <a:pathLst>
                <a:path extrusionOk="0" h="6554" w="208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 name="Google Shape;119;p19"/>
          <p:cNvGrpSpPr/>
          <p:nvPr/>
        </p:nvGrpSpPr>
        <p:grpSpPr>
          <a:xfrm>
            <a:off x="4729981" y="2421124"/>
            <a:ext cx="352857" cy="347301"/>
            <a:chOff x="2404875" y="3592725"/>
            <a:chExt cx="298525" cy="293825"/>
          </a:xfrm>
        </p:grpSpPr>
        <p:sp>
          <p:nvSpPr>
            <p:cNvPr id="120" name="Google Shape;120;p19"/>
            <p:cNvSpPr/>
            <p:nvPr/>
          </p:nvSpPr>
          <p:spPr>
            <a:xfrm>
              <a:off x="2404875" y="3747900"/>
              <a:ext cx="52775" cy="138650"/>
            </a:xfrm>
            <a:custGeom>
              <a:rect b="b" l="l" r="r" t="t"/>
              <a:pathLst>
                <a:path extrusionOk="0" h="5546" w="2111">
                  <a:moveTo>
                    <a:pt x="378" y="0"/>
                  </a:moveTo>
                  <a:cubicBezTo>
                    <a:pt x="158" y="0"/>
                    <a:pt x="0" y="158"/>
                    <a:pt x="0" y="347"/>
                  </a:cubicBezTo>
                  <a:lnTo>
                    <a:pt x="0" y="5198"/>
                  </a:lnTo>
                  <a:cubicBezTo>
                    <a:pt x="0" y="5419"/>
                    <a:pt x="158" y="5545"/>
                    <a:pt x="378" y="5545"/>
                  </a:cubicBezTo>
                  <a:lnTo>
                    <a:pt x="1071" y="5545"/>
                  </a:lnTo>
                  <a:cubicBezTo>
                    <a:pt x="1670" y="5545"/>
                    <a:pt x="2111" y="5072"/>
                    <a:pt x="2111" y="4537"/>
                  </a:cubicBezTo>
                  <a:lnTo>
                    <a:pt x="2111" y="1040"/>
                  </a:lnTo>
                  <a:cubicBezTo>
                    <a:pt x="2111" y="441"/>
                    <a:pt x="1638" y="0"/>
                    <a:pt x="1071" y="0"/>
                  </a:cubicBezTo>
                  <a:close/>
                </a:path>
              </a:pathLst>
            </a:custGeom>
            <a:solidFill>
              <a:srgbClr val="0FE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2458425" y="3592725"/>
              <a:ext cx="190625" cy="160700"/>
            </a:xfrm>
            <a:custGeom>
              <a:rect b="b" l="l" r="r" t="t"/>
              <a:pathLst>
                <a:path extrusionOk="0" h="6428" w="7625">
                  <a:moveTo>
                    <a:pt x="3781" y="631"/>
                  </a:moveTo>
                  <a:cubicBezTo>
                    <a:pt x="3970" y="631"/>
                    <a:pt x="4128" y="788"/>
                    <a:pt x="4128" y="977"/>
                  </a:cubicBezTo>
                  <a:lnTo>
                    <a:pt x="4128" y="1418"/>
                  </a:lnTo>
                  <a:cubicBezTo>
                    <a:pt x="4380" y="1481"/>
                    <a:pt x="4569" y="1639"/>
                    <a:pt x="4758" y="1860"/>
                  </a:cubicBezTo>
                  <a:cubicBezTo>
                    <a:pt x="4884" y="2017"/>
                    <a:pt x="4884" y="2206"/>
                    <a:pt x="4726" y="2332"/>
                  </a:cubicBezTo>
                  <a:cubicBezTo>
                    <a:pt x="4657" y="2373"/>
                    <a:pt x="4583" y="2397"/>
                    <a:pt x="4510" y="2397"/>
                  </a:cubicBezTo>
                  <a:cubicBezTo>
                    <a:pt x="4416" y="2397"/>
                    <a:pt x="4325" y="2358"/>
                    <a:pt x="4254" y="2269"/>
                  </a:cubicBezTo>
                  <a:cubicBezTo>
                    <a:pt x="4114" y="2106"/>
                    <a:pt x="3957" y="2012"/>
                    <a:pt x="3821" y="2012"/>
                  </a:cubicBezTo>
                  <a:cubicBezTo>
                    <a:pt x="3773" y="2012"/>
                    <a:pt x="3728" y="2024"/>
                    <a:pt x="3687" y="2049"/>
                  </a:cubicBezTo>
                  <a:cubicBezTo>
                    <a:pt x="3592" y="2080"/>
                    <a:pt x="3466" y="2238"/>
                    <a:pt x="3466" y="2364"/>
                  </a:cubicBezTo>
                  <a:cubicBezTo>
                    <a:pt x="3466" y="2553"/>
                    <a:pt x="3624" y="2710"/>
                    <a:pt x="3813" y="2710"/>
                  </a:cubicBezTo>
                  <a:cubicBezTo>
                    <a:pt x="4411" y="2710"/>
                    <a:pt x="4852" y="3183"/>
                    <a:pt x="4852" y="3750"/>
                  </a:cubicBezTo>
                  <a:cubicBezTo>
                    <a:pt x="4852" y="4159"/>
                    <a:pt x="4600" y="4537"/>
                    <a:pt x="4222" y="4663"/>
                  </a:cubicBezTo>
                  <a:lnTo>
                    <a:pt x="4159" y="4663"/>
                  </a:lnTo>
                  <a:lnTo>
                    <a:pt x="4159" y="5073"/>
                  </a:lnTo>
                  <a:cubicBezTo>
                    <a:pt x="4159" y="5262"/>
                    <a:pt x="4002" y="5420"/>
                    <a:pt x="3813" y="5420"/>
                  </a:cubicBezTo>
                  <a:cubicBezTo>
                    <a:pt x="3624" y="5420"/>
                    <a:pt x="3466" y="5262"/>
                    <a:pt x="3466" y="5073"/>
                  </a:cubicBezTo>
                  <a:lnTo>
                    <a:pt x="3466" y="4663"/>
                  </a:lnTo>
                  <a:cubicBezTo>
                    <a:pt x="3277" y="4600"/>
                    <a:pt x="3119" y="4537"/>
                    <a:pt x="2962" y="4348"/>
                  </a:cubicBezTo>
                  <a:cubicBezTo>
                    <a:pt x="2836" y="4254"/>
                    <a:pt x="2804" y="4002"/>
                    <a:pt x="2962" y="3876"/>
                  </a:cubicBezTo>
                  <a:cubicBezTo>
                    <a:pt x="3013" y="3825"/>
                    <a:pt x="3108" y="3793"/>
                    <a:pt x="3206" y="3793"/>
                  </a:cubicBezTo>
                  <a:cubicBezTo>
                    <a:pt x="3290" y="3793"/>
                    <a:pt x="3376" y="3817"/>
                    <a:pt x="3435" y="3876"/>
                  </a:cubicBezTo>
                  <a:cubicBezTo>
                    <a:pt x="3549" y="3990"/>
                    <a:pt x="3679" y="4071"/>
                    <a:pt x="3803" y="4071"/>
                  </a:cubicBezTo>
                  <a:cubicBezTo>
                    <a:pt x="3850" y="4071"/>
                    <a:pt x="3895" y="4059"/>
                    <a:pt x="3939" y="4033"/>
                  </a:cubicBezTo>
                  <a:cubicBezTo>
                    <a:pt x="4065" y="4002"/>
                    <a:pt x="4128" y="3844"/>
                    <a:pt x="4128" y="3718"/>
                  </a:cubicBezTo>
                  <a:cubicBezTo>
                    <a:pt x="4128" y="3529"/>
                    <a:pt x="3970" y="3372"/>
                    <a:pt x="3781" y="3372"/>
                  </a:cubicBezTo>
                  <a:cubicBezTo>
                    <a:pt x="3182" y="3372"/>
                    <a:pt x="2741" y="2899"/>
                    <a:pt x="2741" y="2364"/>
                  </a:cubicBezTo>
                  <a:cubicBezTo>
                    <a:pt x="2741" y="1954"/>
                    <a:pt x="3025" y="1576"/>
                    <a:pt x="3435" y="1418"/>
                  </a:cubicBezTo>
                  <a:lnTo>
                    <a:pt x="3435" y="977"/>
                  </a:lnTo>
                  <a:cubicBezTo>
                    <a:pt x="3435" y="788"/>
                    <a:pt x="3592" y="631"/>
                    <a:pt x="3781" y="631"/>
                  </a:cubicBezTo>
                  <a:close/>
                  <a:moveTo>
                    <a:pt x="3813" y="1"/>
                  </a:moveTo>
                  <a:cubicBezTo>
                    <a:pt x="1733" y="1"/>
                    <a:pt x="0" y="1734"/>
                    <a:pt x="0" y="3813"/>
                  </a:cubicBezTo>
                  <a:cubicBezTo>
                    <a:pt x="0" y="4537"/>
                    <a:pt x="190" y="5231"/>
                    <a:pt x="536" y="5829"/>
                  </a:cubicBezTo>
                  <a:cubicBezTo>
                    <a:pt x="1009" y="5546"/>
                    <a:pt x="1544" y="5420"/>
                    <a:pt x="2080" y="5420"/>
                  </a:cubicBezTo>
                  <a:cubicBezTo>
                    <a:pt x="2146" y="5414"/>
                    <a:pt x="2213" y="5411"/>
                    <a:pt x="2279" y="5411"/>
                  </a:cubicBezTo>
                  <a:cubicBezTo>
                    <a:pt x="2936" y="5411"/>
                    <a:pt x="3587" y="5692"/>
                    <a:pt x="4159" y="6207"/>
                  </a:cubicBezTo>
                  <a:lnTo>
                    <a:pt x="5892" y="6207"/>
                  </a:lnTo>
                  <a:cubicBezTo>
                    <a:pt x="6144" y="6207"/>
                    <a:pt x="6364" y="6302"/>
                    <a:pt x="6585" y="6428"/>
                  </a:cubicBezTo>
                  <a:cubicBezTo>
                    <a:pt x="7215" y="5735"/>
                    <a:pt x="7625" y="4789"/>
                    <a:pt x="7625" y="3813"/>
                  </a:cubicBezTo>
                  <a:cubicBezTo>
                    <a:pt x="7625" y="1734"/>
                    <a:pt x="5892" y="1"/>
                    <a:pt x="3813" y="1"/>
                  </a:cubicBezTo>
                  <a:close/>
                </a:path>
              </a:pathLst>
            </a:custGeom>
            <a:solidFill>
              <a:srgbClr val="0FE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2474975" y="3742775"/>
              <a:ext cx="228425" cy="125650"/>
            </a:xfrm>
            <a:custGeom>
              <a:rect b="b" l="l" r="r" t="t"/>
              <a:pathLst>
                <a:path extrusionOk="0" h="5026" w="9137">
                  <a:moveTo>
                    <a:pt x="1422" y="0"/>
                  </a:moveTo>
                  <a:cubicBezTo>
                    <a:pt x="918" y="0"/>
                    <a:pt x="416" y="160"/>
                    <a:pt x="0" y="457"/>
                  </a:cubicBezTo>
                  <a:lnTo>
                    <a:pt x="0" y="5025"/>
                  </a:lnTo>
                  <a:lnTo>
                    <a:pt x="5230" y="5025"/>
                  </a:lnTo>
                  <a:cubicBezTo>
                    <a:pt x="5923" y="5025"/>
                    <a:pt x="6490" y="4679"/>
                    <a:pt x="6900" y="4143"/>
                  </a:cubicBezTo>
                  <a:lnTo>
                    <a:pt x="8916" y="1245"/>
                  </a:lnTo>
                  <a:cubicBezTo>
                    <a:pt x="9137" y="930"/>
                    <a:pt x="9074" y="489"/>
                    <a:pt x="8727" y="268"/>
                  </a:cubicBezTo>
                  <a:cubicBezTo>
                    <a:pt x="8633" y="221"/>
                    <a:pt x="8517" y="196"/>
                    <a:pt x="8398" y="196"/>
                  </a:cubicBezTo>
                  <a:cubicBezTo>
                    <a:pt x="8196" y="196"/>
                    <a:pt x="7983" y="268"/>
                    <a:pt x="7845" y="426"/>
                  </a:cubicBezTo>
                  <a:lnTo>
                    <a:pt x="5955" y="2726"/>
                  </a:lnTo>
                  <a:cubicBezTo>
                    <a:pt x="5829" y="2883"/>
                    <a:pt x="5545" y="2978"/>
                    <a:pt x="5419" y="2978"/>
                  </a:cubicBezTo>
                  <a:lnTo>
                    <a:pt x="3119" y="2978"/>
                  </a:lnTo>
                  <a:cubicBezTo>
                    <a:pt x="2899" y="2978"/>
                    <a:pt x="2741" y="2820"/>
                    <a:pt x="2741" y="2631"/>
                  </a:cubicBezTo>
                  <a:cubicBezTo>
                    <a:pt x="2741" y="2411"/>
                    <a:pt x="2899" y="2253"/>
                    <a:pt x="3119" y="2253"/>
                  </a:cubicBezTo>
                  <a:lnTo>
                    <a:pt x="5198" y="2253"/>
                  </a:lnTo>
                  <a:cubicBezTo>
                    <a:pt x="5576" y="2253"/>
                    <a:pt x="5923" y="1938"/>
                    <a:pt x="5923" y="1560"/>
                  </a:cubicBezTo>
                  <a:cubicBezTo>
                    <a:pt x="5923" y="1150"/>
                    <a:pt x="5576" y="835"/>
                    <a:pt x="5198" y="835"/>
                  </a:cubicBezTo>
                  <a:lnTo>
                    <a:pt x="3340" y="835"/>
                  </a:lnTo>
                  <a:cubicBezTo>
                    <a:pt x="3182" y="835"/>
                    <a:pt x="3088" y="741"/>
                    <a:pt x="2962" y="615"/>
                  </a:cubicBezTo>
                  <a:cubicBezTo>
                    <a:pt x="2773" y="426"/>
                    <a:pt x="2520" y="300"/>
                    <a:pt x="2300" y="174"/>
                  </a:cubicBezTo>
                  <a:cubicBezTo>
                    <a:pt x="2019" y="56"/>
                    <a:pt x="1720" y="0"/>
                    <a:pt x="1422" y="0"/>
                  </a:cubicBezTo>
                  <a:close/>
                </a:path>
              </a:pathLst>
            </a:custGeom>
            <a:solidFill>
              <a:srgbClr val="0FE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 name="Google Shape;123;p19"/>
          <p:cNvGrpSpPr/>
          <p:nvPr/>
        </p:nvGrpSpPr>
        <p:grpSpPr>
          <a:xfrm>
            <a:off x="4098388" y="2416676"/>
            <a:ext cx="304000" cy="356205"/>
            <a:chOff x="-49375900" y="3550975"/>
            <a:chExt cx="256800" cy="300900"/>
          </a:xfrm>
        </p:grpSpPr>
        <p:sp>
          <p:nvSpPr>
            <p:cNvPr id="124" name="Google Shape;124;p19"/>
            <p:cNvSpPr/>
            <p:nvPr/>
          </p:nvSpPr>
          <p:spPr>
            <a:xfrm>
              <a:off x="-49231775" y="3638425"/>
              <a:ext cx="59100" cy="59075"/>
            </a:xfrm>
            <a:custGeom>
              <a:rect b="b" l="l" r="r" t="t"/>
              <a:pathLst>
                <a:path extrusionOk="0" h="2363" w="2364">
                  <a:moveTo>
                    <a:pt x="1" y="0"/>
                  </a:moveTo>
                  <a:lnTo>
                    <a:pt x="1513" y="2363"/>
                  </a:lnTo>
                  <a:lnTo>
                    <a:pt x="2364" y="0"/>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25" name="Google Shape;125;p19"/>
            <p:cNvSpPr/>
            <p:nvPr/>
          </p:nvSpPr>
          <p:spPr>
            <a:xfrm>
              <a:off x="-49291625" y="3726625"/>
              <a:ext cx="87450" cy="123675"/>
            </a:xfrm>
            <a:custGeom>
              <a:rect b="b" l="l" r="r" t="t"/>
              <a:pathLst>
                <a:path extrusionOk="0" h="4947" w="3498">
                  <a:moveTo>
                    <a:pt x="1" y="1"/>
                  </a:moveTo>
                  <a:lnTo>
                    <a:pt x="1733" y="4947"/>
                  </a:lnTo>
                  <a:lnTo>
                    <a:pt x="3498"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26" name="Google Shape;126;p19"/>
            <p:cNvSpPr/>
            <p:nvPr/>
          </p:nvSpPr>
          <p:spPr>
            <a:xfrm>
              <a:off x="-49288475" y="3647075"/>
              <a:ext cx="81150" cy="61450"/>
            </a:xfrm>
            <a:custGeom>
              <a:rect b="b" l="l" r="r" t="t"/>
              <a:pathLst>
                <a:path extrusionOk="0" h="2458" w="3246">
                  <a:moveTo>
                    <a:pt x="1607" y="1"/>
                  </a:moveTo>
                  <a:lnTo>
                    <a:pt x="1" y="2458"/>
                  </a:lnTo>
                  <a:lnTo>
                    <a:pt x="3246" y="2458"/>
                  </a:lnTo>
                  <a:lnTo>
                    <a:pt x="1607"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27" name="Google Shape;127;p19"/>
            <p:cNvSpPr/>
            <p:nvPr/>
          </p:nvSpPr>
          <p:spPr>
            <a:xfrm>
              <a:off x="-49375900" y="3648650"/>
              <a:ext cx="59100" cy="59875"/>
            </a:xfrm>
            <a:custGeom>
              <a:rect b="b" l="l" r="r" t="t"/>
              <a:pathLst>
                <a:path extrusionOk="0" h="2395" w="2364">
                  <a:moveTo>
                    <a:pt x="1513" y="1"/>
                  </a:moveTo>
                  <a:lnTo>
                    <a:pt x="1" y="2395"/>
                  </a:lnTo>
                  <a:lnTo>
                    <a:pt x="2363" y="2395"/>
                  </a:lnTo>
                  <a:lnTo>
                    <a:pt x="1513"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28" name="Google Shape;128;p19"/>
            <p:cNvSpPr/>
            <p:nvPr/>
          </p:nvSpPr>
          <p:spPr>
            <a:xfrm>
              <a:off x="-49229400" y="3726625"/>
              <a:ext cx="109500" cy="125250"/>
            </a:xfrm>
            <a:custGeom>
              <a:rect b="b" l="l" r="r" t="t"/>
              <a:pathLst>
                <a:path extrusionOk="0" h="5010" w="4380">
                  <a:moveTo>
                    <a:pt x="1765" y="1"/>
                  </a:moveTo>
                  <a:lnTo>
                    <a:pt x="0" y="5010"/>
                  </a:lnTo>
                  <a:lnTo>
                    <a:pt x="4380"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29" name="Google Shape;129;p19"/>
            <p:cNvSpPr/>
            <p:nvPr/>
          </p:nvSpPr>
          <p:spPr>
            <a:xfrm>
              <a:off x="-49179000" y="3648650"/>
              <a:ext cx="59900" cy="59875"/>
            </a:xfrm>
            <a:custGeom>
              <a:rect b="b" l="l" r="r" t="t"/>
              <a:pathLst>
                <a:path extrusionOk="0" h="2395" w="2396">
                  <a:moveTo>
                    <a:pt x="851" y="1"/>
                  </a:moveTo>
                  <a:lnTo>
                    <a:pt x="1" y="2395"/>
                  </a:lnTo>
                  <a:lnTo>
                    <a:pt x="2395" y="2395"/>
                  </a:lnTo>
                  <a:lnTo>
                    <a:pt x="851"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30" name="Google Shape;130;p19"/>
            <p:cNvSpPr/>
            <p:nvPr/>
          </p:nvSpPr>
          <p:spPr>
            <a:xfrm>
              <a:off x="-49323125" y="3638425"/>
              <a:ext cx="59100" cy="59075"/>
            </a:xfrm>
            <a:custGeom>
              <a:rect b="b" l="l" r="r" t="t"/>
              <a:pathLst>
                <a:path extrusionOk="0" h="2363" w="2364">
                  <a:moveTo>
                    <a:pt x="0" y="0"/>
                  </a:moveTo>
                  <a:lnTo>
                    <a:pt x="819" y="2363"/>
                  </a:lnTo>
                  <a:lnTo>
                    <a:pt x="2363" y="0"/>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31" name="Google Shape;131;p19"/>
            <p:cNvSpPr/>
            <p:nvPr/>
          </p:nvSpPr>
          <p:spPr>
            <a:xfrm>
              <a:off x="-49375100" y="3726625"/>
              <a:ext cx="108700" cy="125250"/>
            </a:xfrm>
            <a:custGeom>
              <a:rect b="b" l="l" r="r" t="t"/>
              <a:pathLst>
                <a:path extrusionOk="0" h="5010" w="4348">
                  <a:moveTo>
                    <a:pt x="0" y="1"/>
                  </a:moveTo>
                  <a:lnTo>
                    <a:pt x="4348" y="5010"/>
                  </a:lnTo>
                  <a:lnTo>
                    <a:pt x="2583" y="1"/>
                  </a:ln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32" name="Google Shape;132;p19"/>
            <p:cNvSpPr/>
            <p:nvPr/>
          </p:nvSpPr>
          <p:spPr>
            <a:xfrm>
              <a:off x="-49256975" y="3550975"/>
              <a:ext cx="17350" cy="53600"/>
            </a:xfrm>
            <a:custGeom>
              <a:rect b="b" l="l" r="r" t="t"/>
              <a:pathLst>
                <a:path extrusionOk="0" h="2144" w="694">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33" name="Google Shape;133;p19"/>
            <p:cNvSpPr/>
            <p:nvPr/>
          </p:nvSpPr>
          <p:spPr>
            <a:xfrm>
              <a:off x="-49323125" y="3575850"/>
              <a:ext cx="43350" cy="32650"/>
            </a:xfrm>
            <a:custGeom>
              <a:rect b="b" l="l" r="r" t="t"/>
              <a:pathLst>
                <a:path extrusionOk="0" h="1306" w="1734">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sp>
          <p:nvSpPr>
            <p:cNvPr id="134" name="Google Shape;134;p19"/>
            <p:cNvSpPr/>
            <p:nvPr/>
          </p:nvSpPr>
          <p:spPr>
            <a:xfrm>
              <a:off x="-49217575" y="3575525"/>
              <a:ext cx="44900" cy="32975"/>
            </a:xfrm>
            <a:custGeom>
              <a:rect b="b" l="l" r="r" t="t"/>
              <a:pathLst>
                <a:path extrusionOk="0" h="1319" w="1796">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rgbClr val="FF62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2F2F2"/>
                </a:highlight>
              </a:endParaRPr>
            </a:p>
          </p:txBody>
        </p:sp>
      </p:grpSp>
      <p:grpSp>
        <p:nvGrpSpPr>
          <p:cNvPr id="135" name="Google Shape;135;p19"/>
          <p:cNvGrpSpPr/>
          <p:nvPr/>
        </p:nvGrpSpPr>
        <p:grpSpPr>
          <a:xfrm>
            <a:off x="4043142" y="2991078"/>
            <a:ext cx="298169" cy="339253"/>
            <a:chOff x="1529350" y="258825"/>
            <a:chExt cx="423475" cy="481825"/>
          </a:xfrm>
        </p:grpSpPr>
        <p:sp>
          <p:nvSpPr>
            <p:cNvPr id="136" name="Google Shape;136;p19"/>
            <p:cNvSpPr/>
            <p:nvPr/>
          </p:nvSpPr>
          <p:spPr>
            <a:xfrm>
              <a:off x="1585800" y="258825"/>
              <a:ext cx="310650" cy="430550"/>
            </a:xfrm>
            <a:custGeom>
              <a:rect b="b" l="l" r="r" t="t"/>
              <a:pathLst>
                <a:path extrusionOk="0" h="17222" w="12426">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137" name="Google Shape;137;p19"/>
            <p:cNvSpPr/>
            <p:nvPr/>
          </p:nvSpPr>
          <p:spPr>
            <a:xfrm>
              <a:off x="1529350" y="583200"/>
              <a:ext cx="423475" cy="157450"/>
            </a:xfrm>
            <a:custGeom>
              <a:rect b="b" l="l" r="r" t="t"/>
              <a:pathLst>
                <a:path extrusionOk="0" h="6298" w="16939">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4A3A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138" name="Google Shape;138;p19"/>
          <p:cNvSpPr txBox="1"/>
          <p:nvPr/>
        </p:nvSpPr>
        <p:spPr>
          <a:xfrm>
            <a:off x="2548825" y="3603200"/>
            <a:ext cx="1263000" cy="447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u="sng">
                <a:solidFill>
                  <a:srgbClr val="4A3AFF"/>
                </a:solidFill>
                <a:latin typeface="Bodoni Moda Black"/>
                <a:ea typeface="Bodoni Moda Black"/>
                <a:cs typeface="Bodoni Moda Black"/>
                <a:sym typeface="Bodoni Moda Black"/>
              </a:rPr>
              <a:t>Place</a:t>
            </a:r>
            <a:endParaRPr sz="1800" u="sng">
              <a:solidFill>
                <a:srgbClr val="4A3AFF"/>
              </a:solidFill>
              <a:latin typeface="Bodoni Moda Black"/>
              <a:ea typeface="Bodoni Moda Black"/>
              <a:cs typeface="Bodoni Moda Black"/>
              <a:sym typeface="Bodoni Moda Black"/>
            </a:endParaRPr>
          </a:p>
        </p:txBody>
      </p:sp>
      <p:sp>
        <p:nvSpPr>
          <p:cNvPr id="139" name="Google Shape;139;p19"/>
          <p:cNvSpPr txBox="1"/>
          <p:nvPr/>
        </p:nvSpPr>
        <p:spPr>
          <a:xfrm>
            <a:off x="5548325" y="3551250"/>
            <a:ext cx="1507200" cy="447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u="sng">
                <a:solidFill>
                  <a:srgbClr val="FCD300"/>
                </a:solidFill>
                <a:latin typeface="Bodoni Moda Black"/>
                <a:ea typeface="Bodoni Moda Black"/>
                <a:cs typeface="Bodoni Moda Black"/>
                <a:sym typeface="Bodoni Moda Black"/>
              </a:rPr>
              <a:t>Promotion</a:t>
            </a:r>
            <a:endParaRPr sz="1800" u="sng">
              <a:solidFill>
                <a:srgbClr val="FCD300"/>
              </a:solidFill>
              <a:latin typeface="Bodoni Moda Black"/>
              <a:ea typeface="Bodoni Moda Black"/>
              <a:cs typeface="Bodoni Moda Black"/>
              <a:sym typeface="Bodoni Moda Black"/>
            </a:endParaRPr>
          </a:p>
        </p:txBody>
      </p:sp>
      <p:sp>
        <p:nvSpPr>
          <p:cNvPr id="140" name="Google Shape;140;p19"/>
          <p:cNvSpPr/>
          <p:nvPr/>
        </p:nvSpPr>
        <p:spPr>
          <a:xfrm>
            <a:off x="311700" y="453900"/>
            <a:ext cx="8520600" cy="576300"/>
          </a:xfrm>
          <a:prstGeom prst="roundRect">
            <a:avLst>
              <a:gd fmla="val 16667" name="adj"/>
            </a:avLst>
          </a:prstGeom>
          <a:solidFill>
            <a:srgbClr val="FCD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Poppins"/>
                <a:ea typeface="Poppins"/>
                <a:cs typeface="Poppins"/>
                <a:sym typeface="Poppins"/>
              </a:rPr>
              <a:t>The 4 P’s: The Marketing Mix</a:t>
            </a:r>
            <a:endParaRPr sz="2300">
              <a:solidFill>
                <a:schemeClr val="lt1"/>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44" name="Shape 144"/>
        <p:cNvGrpSpPr/>
        <p:nvPr/>
      </p:nvGrpSpPr>
      <p:grpSpPr>
        <a:xfrm>
          <a:off x="0" y="0"/>
          <a:ext cx="0" cy="0"/>
          <a:chOff x="0" y="0"/>
          <a:chExt cx="0" cy="0"/>
        </a:xfrm>
      </p:grpSpPr>
      <p:sp>
        <p:nvSpPr>
          <p:cNvPr id="145" name="Google Shape;145;p20"/>
          <p:cNvSpPr/>
          <p:nvPr/>
        </p:nvSpPr>
        <p:spPr>
          <a:xfrm>
            <a:off x="478200" y="1399350"/>
            <a:ext cx="3445500" cy="2293200"/>
          </a:xfrm>
          <a:prstGeom prst="roundRect">
            <a:avLst>
              <a:gd fmla="val 16667" name="adj"/>
            </a:avLst>
          </a:prstGeom>
          <a:solidFill>
            <a:srgbClr val="FFD7D7"/>
          </a:solidFill>
          <a:ln cap="flat" cmpd="sng" w="38100">
            <a:solidFill>
              <a:srgbClr val="FF626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p20"/>
          <p:cNvSpPr/>
          <p:nvPr/>
        </p:nvSpPr>
        <p:spPr>
          <a:xfrm>
            <a:off x="384125" y="246950"/>
            <a:ext cx="3055500" cy="729000"/>
          </a:xfrm>
          <a:prstGeom prst="roundRect">
            <a:avLst>
              <a:gd fmla="val 16667" name="adj"/>
            </a:avLst>
          </a:prstGeom>
          <a:solidFill>
            <a:srgbClr val="FF62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7" name="Google Shape;147;p20"/>
          <p:cNvSpPr txBox="1"/>
          <p:nvPr/>
        </p:nvSpPr>
        <p:spPr>
          <a:xfrm>
            <a:off x="630125" y="305750"/>
            <a:ext cx="2692800" cy="6114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lt1"/>
              </a:buClr>
              <a:buSzPts val="2900"/>
              <a:buFont typeface="Poppins"/>
              <a:buAutoNum type="arabicPeriod"/>
            </a:pPr>
            <a:r>
              <a:rPr b="1" lang="en" sz="2900" u="sng">
                <a:solidFill>
                  <a:schemeClr val="lt1"/>
                </a:solidFill>
                <a:latin typeface="Poppins"/>
                <a:ea typeface="Poppins"/>
                <a:cs typeface="Poppins"/>
                <a:sym typeface="Poppins"/>
              </a:rPr>
              <a:t>Product</a:t>
            </a:r>
            <a:endParaRPr b="1" sz="2900" u="sng">
              <a:solidFill>
                <a:schemeClr val="lt1"/>
              </a:solidFill>
              <a:latin typeface="Poppins"/>
              <a:ea typeface="Poppins"/>
              <a:cs typeface="Poppins"/>
              <a:sym typeface="Poppins"/>
            </a:endParaRPr>
          </a:p>
        </p:txBody>
      </p:sp>
      <p:sp>
        <p:nvSpPr>
          <p:cNvPr id="148" name="Google Shape;148;p20"/>
          <p:cNvSpPr txBox="1"/>
          <p:nvPr/>
        </p:nvSpPr>
        <p:spPr>
          <a:xfrm>
            <a:off x="541868" y="1524767"/>
            <a:ext cx="3055500" cy="10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rgbClr val="FF6262"/>
                </a:solidFill>
                <a:latin typeface="Poppins"/>
                <a:ea typeface="Poppins"/>
                <a:cs typeface="Poppins"/>
                <a:sym typeface="Poppins"/>
              </a:rPr>
              <a:t>Definition</a:t>
            </a:r>
            <a:r>
              <a:rPr lang="en" sz="1200">
                <a:solidFill>
                  <a:srgbClr val="785AA3"/>
                </a:solidFill>
                <a:latin typeface="Poppins"/>
                <a:ea typeface="Poppins"/>
                <a:cs typeface="Poppins"/>
                <a:sym typeface="Poppins"/>
              </a:rPr>
              <a:t>: </a:t>
            </a:r>
            <a:r>
              <a:rPr lang="en" sz="1200">
                <a:solidFill>
                  <a:schemeClr val="dk1"/>
                </a:solidFill>
                <a:latin typeface="Poppins"/>
                <a:ea typeface="Poppins"/>
                <a:cs typeface="Poppins"/>
                <a:sym typeface="Poppins"/>
              </a:rPr>
              <a:t>the product you </a:t>
            </a:r>
            <a:r>
              <a:rPr b="1" lang="en" sz="1200" u="sng">
                <a:solidFill>
                  <a:schemeClr val="dk1"/>
                </a:solidFill>
                <a:latin typeface="Poppins"/>
                <a:ea typeface="Poppins"/>
                <a:cs typeface="Poppins"/>
                <a:sym typeface="Poppins"/>
              </a:rPr>
              <a:t>put out</a:t>
            </a:r>
            <a:r>
              <a:rPr lang="en" sz="1200">
                <a:solidFill>
                  <a:schemeClr val="dk1"/>
                </a:solidFill>
                <a:latin typeface="Poppins"/>
                <a:ea typeface="Poppins"/>
                <a:cs typeface="Poppins"/>
                <a:sym typeface="Poppins"/>
              </a:rPr>
              <a:t> or the entertainment: the </a:t>
            </a:r>
            <a:r>
              <a:rPr b="1" lang="en" sz="1200" u="sng">
                <a:solidFill>
                  <a:schemeClr val="dk1"/>
                </a:solidFill>
                <a:latin typeface="Poppins"/>
                <a:ea typeface="Poppins"/>
                <a:cs typeface="Poppins"/>
                <a:sym typeface="Poppins"/>
              </a:rPr>
              <a:t>main star</a:t>
            </a:r>
            <a:r>
              <a:rPr lang="en" sz="1200">
                <a:solidFill>
                  <a:schemeClr val="dk1"/>
                </a:solidFill>
                <a:latin typeface="Poppins"/>
                <a:ea typeface="Poppins"/>
                <a:cs typeface="Poppins"/>
                <a:sym typeface="Poppins"/>
              </a:rPr>
              <a:t> of the show.</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Who needs the product and why?</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Chivo"/>
              <a:buChar char="➔"/>
            </a:pPr>
            <a:r>
              <a:rPr lang="en" sz="1200">
                <a:solidFill>
                  <a:schemeClr val="dk1"/>
                </a:solidFill>
                <a:latin typeface="Poppins"/>
                <a:ea typeface="Poppins"/>
                <a:cs typeface="Poppins"/>
                <a:sym typeface="Poppins"/>
              </a:rPr>
              <a:t>Why is it </a:t>
            </a:r>
            <a:r>
              <a:rPr b="1" lang="en" sz="1200" u="sng">
                <a:solidFill>
                  <a:schemeClr val="dk1"/>
                </a:solidFill>
                <a:latin typeface="Poppins"/>
                <a:ea typeface="Poppins"/>
                <a:cs typeface="Poppins"/>
                <a:sym typeface="Poppins"/>
              </a:rPr>
              <a:t>unique/ special?</a:t>
            </a:r>
            <a:endParaRPr b="1" sz="1200" u="sng">
              <a:solidFill>
                <a:schemeClr val="dk1"/>
              </a:solidFill>
              <a:latin typeface="Poppins"/>
              <a:ea typeface="Poppins"/>
              <a:cs typeface="Poppins"/>
              <a:sym typeface="Poppins"/>
            </a:endParaRPr>
          </a:p>
        </p:txBody>
      </p:sp>
      <p:sp>
        <p:nvSpPr>
          <p:cNvPr id="149" name="Google Shape;149;p20"/>
          <p:cNvSpPr txBox="1"/>
          <p:nvPr/>
        </p:nvSpPr>
        <p:spPr>
          <a:xfrm>
            <a:off x="676693" y="2880742"/>
            <a:ext cx="3055500" cy="10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“Many of the most successful products have been the first of their category.”</a:t>
            </a:r>
            <a:endParaRPr sz="1200">
              <a:solidFill>
                <a:schemeClr val="dk1"/>
              </a:solidFill>
              <a:latin typeface="Poppins"/>
              <a:ea typeface="Poppins"/>
              <a:cs typeface="Poppins"/>
              <a:sym typeface="Poppins"/>
            </a:endParaRPr>
          </a:p>
        </p:txBody>
      </p:sp>
      <p:sp>
        <p:nvSpPr>
          <p:cNvPr id="150" name="Google Shape;150;p20"/>
          <p:cNvSpPr txBox="1"/>
          <p:nvPr/>
        </p:nvSpPr>
        <p:spPr>
          <a:xfrm>
            <a:off x="676700" y="4115950"/>
            <a:ext cx="35718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6262"/>
                </a:solidFill>
                <a:latin typeface="Chivo"/>
                <a:ea typeface="Chivo"/>
                <a:cs typeface="Chivo"/>
                <a:sym typeface="Chivo"/>
              </a:rPr>
              <a:t>BIG IDEA: What is the product? What does it do?</a:t>
            </a:r>
            <a:endParaRPr sz="1300">
              <a:solidFill>
                <a:srgbClr val="FF6262"/>
              </a:solidFill>
              <a:latin typeface="Chivo"/>
              <a:ea typeface="Chivo"/>
              <a:cs typeface="Chivo"/>
              <a:sym typeface="Chivo"/>
            </a:endParaRPr>
          </a:p>
        </p:txBody>
      </p:sp>
      <p:pic>
        <p:nvPicPr>
          <p:cNvPr id="151" name="Google Shape;151;p20"/>
          <p:cNvPicPr preferRelativeResize="0"/>
          <p:nvPr/>
        </p:nvPicPr>
        <p:blipFill>
          <a:blip r:embed="rId3">
            <a:alphaModFix/>
          </a:blip>
          <a:stretch>
            <a:fillRect/>
          </a:stretch>
        </p:blipFill>
        <p:spPr>
          <a:xfrm>
            <a:off x="5222993" y="1166250"/>
            <a:ext cx="2857500" cy="1714500"/>
          </a:xfrm>
          <a:prstGeom prst="rect">
            <a:avLst/>
          </a:prstGeom>
          <a:noFill/>
          <a:ln cap="flat" cmpd="sng" w="76200">
            <a:solidFill>
              <a:srgbClr val="FF6262"/>
            </a:solidFill>
            <a:prstDash val="solid"/>
            <a:round/>
            <a:headEnd len="sm" w="sm" type="none"/>
            <a:tailEnd len="sm" w="sm" type="none"/>
          </a:ln>
        </p:spPr>
      </p:pic>
      <p:sp>
        <p:nvSpPr>
          <p:cNvPr id="152" name="Google Shape;152;p20"/>
          <p:cNvSpPr txBox="1"/>
          <p:nvPr/>
        </p:nvSpPr>
        <p:spPr>
          <a:xfrm>
            <a:off x="5124000" y="3129852"/>
            <a:ext cx="3055500" cy="14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6262"/>
                </a:solidFill>
                <a:latin typeface="Poppins"/>
                <a:ea typeface="Poppins"/>
                <a:cs typeface="Poppins"/>
                <a:sym typeface="Poppins"/>
              </a:rPr>
              <a:t>Example:</a:t>
            </a:r>
            <a:endParaRPr sz="1200">
              <a:solidFill>
                <a:srgbClr val="FF6262"/>
              </a:solidFill>
              <a:latin typeface="Poppins"/>
              <a:ea typeface="Poppins"/>
              <a:cs typeface="Poppins"/>
              <a:sym typeface="Poppins"/>
            </a:endParaRPr>
          </a:p>
          <a:p>
            <a:pPr indent="-304800" lvl="0" marL="457200" rtl="0" algn="ctr">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First company to create touchscreen smartphone that could do it all</a:t>
            </a:r>
            <a:endParaRPr sz="1200">
              <a:solidFill>
                <a:schemeClr val="dk1"/>
              </a:solidFill>
              <a:latin typeface="Poppins"/>
              <a:ea typeface="Poppins"/>
              <a:cs typeface="Poppins"/>
              <a:sym typeface="Poppins"/>
            </a:endParaRPr>
          </a:p>
          <a:p>
            <a:pPr indent="-304800" lvl="0" marL="457200" rtl="0" algn="ctr">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Now one of the most popular and recognizable brands</a:t>
            </a:r>
            <a:endParaRPr sz="1200">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AFF"/>
        </a:solidFill>
      </p:bgPr>
    </p:bg>
    <p:spTree>
      <p:nvGrpSpPr>
        <p:cNvPr id="156" name="Shape 156"/>
        <p:cNvGrpSpPr/>
        <p:nvPr/>
      </p:nvGrpSpPr>
      <p:grpSpPr>
        <a:xfrm>
          <a:off x="0" y="0"/>
          <a:ext cx="0" cy="0"/>
          <a:chOff x="0" y="0"/>
          <a:chExt cx="0" cy="0"/>
        </a:xfrm>
      </p:grpSpPr>
      <p:sp>
        <p:nvSpPr>
          <p:cNvPr id="157" name="Google Shape;157;p21"/>
          <p:cNvSpPr/>
          <p:nvPr/>
        </p:nvSpPr>
        <p:spPr>
          <a:xfrm>
            <a:off x="384125" y="1434625"/>
            <a:ext cx="3379200" cy="2312700"/>
          </a:xfrm>
          <a:prstGeom prst="roundRect">
            <a:avLst>
              <a:gd fmla="val 16667" name="adj"/>
            </a:avLst>
          </a:prstGeom>
          <a:solidFill>
            <a:srgbClr val="4A3AFF">
              <a:alpha val="23180"/>
            </a:srgbClr>
          </a:solidFill>
          <a:ln cap="flat" cmpd="sng" w="38100">
            <a:solidFill>
              <a:srgbClr val="4A3A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8" name="Google Shape;158;p21"/>
          <p:cNvSpPr txBox="1"/>
          <p:nvPr/>
        </p:nvSpPr>
        <p:spPr>
          <a:xfrm>
            <a:off x="541875" y="1524778"/>
            <a:ext cx="3055500" cy="15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A3AFF"/>
                </a:solidFill>
                <a:latin typeface="Poppins"/>
                <a:ea typeface="Poppins"/>
                <a:cs typeface="Poppins"/>
                <a:sym typeface="Poppins"/>
              </a:rPr>
              <a:t>Definition</a:t>
            </a:r>
            <a:r>
              <a:rPr lang="en" sz="1300">
                <a:solidFill>
                  <a:srgbClr val="785AA3"/>
                </a:solidFill>
                <a:latin typeface="Poppins"/>
                <a:ea typeface="Poppins"/>
                <a:cs typeface="Poppins"/>
                <a:sym typeface="Poppins"/>
              </a:rPr>
              <a:t>: </a:t>
            </a:r>
            <a:r>
              <a:rPr i="1" lang="en" sz="1300">
                <a:solidFill>
                  <a:schemeClr val="dk1"/>
                </a:solidFill>
                <a:latin typeface="Poppins"/>
                <a:ea typeface="Poppins"/>
                <a:cs typeface="Poppins"/>
                <a:sym typeface="Poppins"/>
              </a:rPr>
              <a:t>where</a:t>
            </a:r>
            <a:r>
              <a:rPr lang="en" sz="1300">
                <a:solidFill>
                  <a:schemeClr val="dk1"/>
                </a:solidFill>
                <a:latin typeface="Poppins"/>
                <a:ea typeface="Poppins"/>
                <a:cs typeface="Poppins"/>
                <a:sym typeface="Poppins"/>
              </a:rPr>
              <a:t> the product or service is purchased by customers</a:t>
            </a:r>
            <a:endParaRPr sz="13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 sz="1300">
                <a:solidFill>
                  <a:schemeClr val="dk1"/>
                </a:solidFill>
                <a:latin typeface="Poppins"/>
                <a:ea typeface="Poppins"/>
                <a:cs typeface="Poppins"/>
                <a:sym typeface="Poppins"/>
              </a:rPr>
              <a:t>Physical stores vs online</a:t>
            </a:r>
            <a:endParaRPr sz="1300">
              <a:solidFill>
                <a:schemeClr val="dk1"/>
              </a:solidFill>
              <a:latin typeface="Poppins"/>
              <a:ea typeface="Poppins"/>
              <a:cs typeface="Poppins"/>
              <a:sym typeface="Poppins"/>
            </a:endParaRPr>
          </a:p>
          <a:p>
            <a:pPr indent="-311150" lvl="0" marL="457200" rtl="0" algn="l">
              <a:spcBef>
                <a:spcPts val="0"/>
              </a:spcBef>
              <a:spcAft>
                <a:spcPts val="0"/>
              </a:spcAft>
              <a:buClr>
                <a:schemeClr val="dk1"/>
              </a:buClr>
              <a:buSzPts val="1300"/>
              <a:buFont typeface="Poppins"/>
              <a:buChar char="➔"/>
            </a:pPr>
            <a:r>
              <a:rPr lang="en" sz="1300">
                <a:solidFill>
                  <a:schemeClr val="dk1"/>
                </a:solidFill>
                <a:latin typeface="Poppins"/>
                <a:ea typeface="Poppins"/>
                <a:cs typeface="Poppins"/>
                <a:sym typeface="Poppins"/>
              </a:rPr>
              <a:t>Finding the </a:t>
            </a:r>
            <a:r>
              <a:rPr b="1" lang="en" sz="1300" u="sng">
                <a:solidFill>
                  <a:schemeClr val="dk1"/>
                </a:solidFill>
                <a:latin typeface="Poppins"/>
                <a:ea typeface="Poppins"/>
                <a:cs typeface="Poppins"/>
                <a:sym typeface="Poppins"/>
              </a:rPr>
              <a:t>target audience</a:t>
            </a:r>
            <a:r>
              <a:rPr lang="en" sz="1300">
                <a:solidFill>
                  <a:schemeClr val="dk1"/>
                </a:solidFill>
                <a:latin typeface="Poppins"/>
                <a:ea typeface="Poppins"/>
                <a:cs typeface="Poppins"/>
                <a:sym typeface="Poppins"/>
              </a:rPr>
              <a:t> to </a:t>
            </a:r>
            <a:r>
              <a:rPr b="1" lang="en" sz="1300" u="sng">
                <a:solidFill>
                  <a:schemeClr val="dk1"/>
                </a:solidFill>
                <a:latin typeface="Poppins"/>
                <a:ea typeface="Poppins"/>
                <a:cs typeface="Poppins"/>
                <a:sym typeface="Poppins"/>
              </a:rPr>
              <a:t>optimize sales</a:t>
            </a:r>
            <a:endParaRPr b="1" sz="1300" u="sng">
              <a:solidFill>
                <a:schemeClr val="dk1"/>
              </a:solidFill>
              <a:latin typeface="Poppins"/>
              <a:ea typeface="Poppins"/>
              <a:cs typeface="Poppins"/>
              <a:sym typeface="Poppins"/>
            </a:endParaRPr>
          </a:p>
          <a:p>
            <a:pPr indent="0" lvl="0" marL="0" rtl="0" algn="l">
              <a:spcBef>
                <a:spcPts val="0"/>
              </a:spcBef>
              <a:spcAft>
                <a:spcPts val="0"/>
              </a:spcAft>
              <a:buNone/>
            </a:pPr>
            <a:r>
              <a:t/>
            </a:r>
            <a:endParaRPr sz="1200" u="sng">
              <a:solidFill>
                <a:srgbClr val="320E6E"/>
              </a:solidFill>
              <a:latin typeface="Poppins"/>
              <a:ea typeface="Poppins"/>
              <a:cs typeface="Poppins"/>
              <a:sym typeface="Poppins"/>
            </a:endParaRPr>
          </a:p>
        </p:txBody>
      </p:sp>
      <p:sp>
        <p:nvSpPr>
          <p:cNvPr id="159" name="Google Shape;159;p21"/>
          <p:cNvSpPr txBox="1"/>
          <p:nvPr/>
        </p:nvSpPr>
        <p:spPr>
          <a:xfrm>
            <a:off x="770650" y="2814200"/>
            <a:ext cx="2693100" cy="121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Poppins"/>
                <a:ea typeface="Poppins"/>
                <a:cs typeface="Poppins"/>
                <a:sym typeface="Poppins"/>
              </a:rPr>
              <a:t>High end makeup products are sold at Sephora not CVS or the dollar tree.</a:t>
            </a:r>
            <a:endParaRPr sz="1300">
              <a:solidFill>
                <a:schemeClr val="dk1"/>
              </a:solidFill>
              <a:latin typeface="Poppins"/>
              <a:ea typeface="Poppins"/>
              <a:cs typeface="Poppins"/>
              <a:sym typeface="Poppins"/>
            </a:endParaRPr>
          </a:p>
        </p:txBody>
      </p:sp>
      <p:sp>
        <p:nvSpPr>
          <p:cNvPr id="160" name="Google Shape;160;p21"/>
          <p:cNvSpPr txBox="1"/>
          <p:nvPr/>
        </p:nvSpPr>
        <p:spPr>
          <a:xfrm>
            <a:off x="630125" y="4144075"/>
            <a:ext cx="3571800" cy="5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0000"/>
                </a:solidFill>
                <a:latin typeface="Poppins"/>
                <a:ea typeface="Poppins"/>
                <a:cs typeface="Poppins"/>
                <a:sym typeface="Poppins"/>
              </a:rPr>
              <a:t>BIG IDEA: Where is the product sold?</a:t>
            </a:r>
            <a:endParaRPr sz="1200">
              <a:solidFill>
                <a:srgbClr val="FF0000"/>
              </a:solidFill>
              <a:latin typeface="Poppins"/>
              <a:ea typeface="Poppins"/>
              <a:cs typeface="Poppins"/>
              <a:sym typeface="Poppins"/>
            </a:endParaRPr>
          </a:p>
        </p:txBody>
      </p:sp>
      <p:pic>
        <p:nvPicPr>
          <p:cNvPr id="161" name="Google Shape;161;p21"/>
          <p:cNvPicPr preferRelativeResize="0"/>
          <p:nvPr/>
        </p:nvPicPr>
        <p:blipFill>
          <a:blip r:embed="rId3">
            <a:alphaModFix/>
          </a:blip>
          <a:stretch>
            <a:fillRect/>
          </a:stretch>
        </p:blipFill>
        <p:spPr>
          <a:xfrm>
            <a:off x="5449900" y="2348675"/>
            <a:ext cx="2693100" cy="1795407"/>
          </a:xfrm>
          <a:prstGeom prst="rect">
            <a:avLst/>
          </a:prstGeom>
          <a:noFill/>
          <a:ln cap="flat" cmpd="sng" w="76200">
            <a:solidFill>
              <a:srgbClr val="4A3AFF"/>
            </a:solidFill>
            <a:prstDash val="solid"/>
            <a:round/>
            <a:headEnd len="sm" w="sm" type="none"/>
            <a:tailEnd len="sm" w="sm" type="none"/>
          </a:ln>
        </p:spPr>
      </p:pic>
      <p:sp>
        <p:nvSpPr>
          <p:cNvPr id="162" name="Google Shape;162;p21"/>
          <p:cNvSpPr txBox="1"/>
          <p:nvPr/>
        </p:nvSpPr>
        <p:spPr>
          <a:xfrm>
            <a:off x="5148800" y="1011200"/>
            <a:ext cx="3458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4A3AFF"/>
                </a:solidFill>
                <a:latin typeface="Poppins"/>
                <a:ea typeface="Poppins"/>
                <a:cs typeface="Poppins"/>
                <a:sym typeface="Poppins"/>
              </a:rPr>
              <a:t>Example</a:t>
            </a:r>
            <a:r>
              <a:rPr lang="en">
                <a:solidFill>
                  <a:srgbClr val="C44CDE"/>
                </a:solidFill>
                <a:latin typeface="Poppins"/>
                <a:ea typeface="Poppins"/>
                <a:cs typeface="Poppins"/>
                <a:sym typeface="Poppins"/>
              </a:rPr>
              <a:t>:</a:t>
            </a:r>
            <a:endParaRPr>
              <a:solidFill>
                <a:srgbClr val="C44CDE"/>
              </a:solidFill>
              <a:latin typeface="Poppins"/>
              <a:ea typeface="Poppins"/>
              <a:cs typeface="Poppins"/>
              <a:sym typeface="Poppins"/>
            </a:endParaRPr>
          </a:p>
          <a:p>
            <a:pPr indent="-317500" lvl="0" marL="457200" rtl="0" algn="l">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You would find an ipad in an </a:t>
            </a:r>
            <a:r>
              <a:rPr b="1" lang="en" u="sng">
                <a:solidFill>
                  <a:schemeClr val="dk1"/>
                </a:solidFill>
                <a:latin typeface="Poppins"/>
                <a:ea typeface="Poppins"/>
                <a:cs typeface="Poppins"/>
                <a:sym typeface="Poppins"/>
              </a:rPr>
              <a:t>apple</a:t>
            </a:r>
            <a:r>
              <a:rPr lang="en" u="sng">
                <a:solidFill>
                  <a:schemeClr val="dk1"/>
                </a:solidFill>
                <a:latin typeface="Poppins"/>
                <a:ea typeface="Poppins"/>
                <a:cs typeface="Poppins"/>
                <a:sym typeface="Poppins"/>
              </a:rPr>
              <a:t> </a:t>
            </a:r>
            <a:r>
              <a:rPr b="1" lang="en" u="sng">
                <a:solidFill>
                  <a:schemeClr val="dk1"/>
                </a:solidFill>
                <a:latin typeface="Poppins"/>
                <a:ea typeface="Poppins"/>
                <a:cs typeface="Poppins"/>
                <a:sym typeface="Poppins"/>
              </a:rPr>
              <a:t>store</a:t>
            </a:r>
            <a:r>
              <a:rPr lang="en" u="sng">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not a </a:t>
            </a:r>
            <a:r>
              <a:rPr b="1" lang="en" u="sng">
                <a:solidFill>
                  <a:schemeClr val="dk1"/>
                </a:solidFill>
                <a:latin typeface="Poppins"/>
                <a:ea typeface="Poppins"/>
                <a:cs typeface="Poppins"/>
                <a:sym typeface="Poppins"/>
              </a:rPr>
              <a:t>walmart</a:t>
            </a:r>
            <a:r>
              <a:rPr lang="en" u="sng">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or </a:t>
            </a:r>
            <a:r>
              <a:rPr b="1" lang="en" u="sng">
                <a:solidFill>
                  <a:schemeClr val="dk1"/>
                </a:solidFill>
                <a:latin typeface="Poppins"/>
                <a:ea typeface="Poppins"/>
                <a:cs typeface="Poppins"/>
                <a:sym typeface="Poppins"/>
              </a:rPr>
              <a:t>target</a:t>
            </a:r>
            <a:endParaRPr b="1" u="sng">
              <a:solidFill>
                <a:schemeClr val="dk1"/>
              </a:solidFill>
              <a:latin typeface="Poppins"/>
              <a:ea typeface="Poppins"/>
              <a:cs typeface="Poppins"/>
              <a:sym typeface="Poppins"/>
            </a:endParaRPr>
          </a:p>
        </p:txBody>
      </p:sp>
      <p:sp>
        <p:nvSpPr>
          <p:cNvPr id="163" name="Google Shape;163;p21"/>
          <p:cNvSpPr/>
          <p:nvPr/>
        </p:nvSpPr>
        <p:spPr>
          <a:xfrm>
            <a:off x="384125" y="246950"/>
            <a:ext cx="3055500" cy="729000"/>
          </a:xfrm>
          <a:prstGeom prst="roundRect">
            <a:avLst>
              <a:gd fmla="val 16667" name="adj"/>
            </a:avLst>
          </a:prstGeom>
          <a:solidFill>
            <a:srgbClr val="4A3A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 name="Google Shape;164;p21"/>
          <p:cNvSpPr txBox="1"/>
          <p:nvPr/>
        </p:nvSpPr>
        <p:spPr>
          <a:xfrm>
            <a:off x="630125" y="305750"/>
            <a:ext cx="2692800" cy="61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lt1"/>
                </a:solidFill>
                <a:latin typeface="Poppins"/>
                <a:ea typeface="Poppins"/>
                <a:cs typeface="Poppins"/>
                <a:sym typeface="Poppins"/>
              </a:rPr>
              <a:t>2.   </a:t>
            </a:r>
            <a:r>
              <a:rPr b="1" lang="en" sz="2900" u="sng">
                <a:solidFill>
                  <a:schemeClr val="lt1"/>
                </a:solidFill>
                <a:latin typeface="Poppins"/>
                <a:ea typeface="Poppins"/>
                <a:cs typeface="Poppins"/>
                <a:sym typeface="Poppins"/>
              </a:rPr>
              <a:t>Place</a:t>
            </a:r>
            <a:endParaRPr b="1" sz="2900" u="sng">
              <a:solidFill>
                <a:schemeClr val="lt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